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3"/>
  </p:handoutMasterIdLst>
  <p:sldIdLst>
    <p:sldId id="256" r:id="rId2"/>
    <p:sldId id="268" r:id="rId3"/>
    <p:sldId id="257" r:id="rId4"/>
    <p:sldId id="261" r:id="rId5"/>
    <p:sldId id="259" r:id="rId6"/>
    <p:sldId id="258" r:id="rId7"/>
    <p:sldId id="284" r:id="rId8"/>
    <p:sldId id="269" r:id="rId9"/>
    <p:sldId id="278" r:id="rId10"/>
    <p:sldId id="260" r:id="rId11"/>
    <p:sldId id="285" r:id="rId12"/>
    <p:sldId id="286" r:id="rId13"/>
    <p:sldId id="262" r:id="rId14"/>
    <p:sldId id="263" r:id="rId15"/>
    <p:sldId id="264" r:id="rId16"/>
    <p:sldId id="266" r:id="rId17"/>
    <p:sldId id="267" r:id="rId18"/>
    <p:sldId id="265" r:id="rId19"/>
    <p:sldId id="287" r:id="rId20"/>
    <p:sldId id="270" r:id="rId21"/>
    <p:sldId id="271" r:id="rId22"/>
    <p:sldId id="280" r:id="rId23"/>
    <p:sldId id="281" r:id="rId24"/>
    <p:sldId id="273" r:id="rId25"/>
    <p:sldId id="282" r:id="rId26"/>
    <p:sldId id="274" r:id="rId27"/>
    <p:sldId id="276" r:id="rId28"/>
    <p:sldId id="275" r:id="rId29"/>
    <p:sldId id="277" r:id="rId30"/>
    <p:sldId id="279" r:id="rId31"/>
    <p:sldId id="288" r:id="rId3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286E8-417A-46CE-9761-669D427428E9}" type="datetimeFigureOut">
              <a:rPr lang="cs-CZ" smtClean="0"/>
              <a:pPr/>
              <a:t>13.5.2014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003BD-1878-429F-B043-881363AEA6A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18DB8-E4C4-4587-B7C4-B42D95E93B24}" type="datetimeFigureOut">
              <a:rPr lang="cs-CZ" smtClean="0"/>
              <a:pPr/>
              <a:t>13.5.2014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518759B-8499-4909-A663-08E7707CF5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18DB8-E4C4-4587-B7C4-B42D95E93B24}" type="datetimeFigureOut">
              <a:rPr lang="cs-CZ" smtClean="0"/>
              <a:pPr/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759B-8499-4909-A663-08E7707CF5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18DB8-E4C4-4587-B7C4-B42D95E93B24}" type="datetimeFigureOut">
              <a:rPr lang="cs-CZ" smtClean="0"/>
              <a:pPr/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759B-8499-4909-A663-08E7707CF5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18DB8-E4C4-4587-B7C4-B42D95E93B24}" type="datetimeFigureOut">
              <a:rPr lang="cs-CZ" smtClean="0"/>
              <a:pPr/>
              <a:t>13.5.2014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518759B-8499-4909-A663-08E7707CF5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18DB8-E4C4-4587-B7C4-B42D95E93B24}" type="datetimeFigureOut">
              <a:rPr lang="cs-CZ" smtClean="0"/>
              <a:pPr/>
              <a:t>13.5.2014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759B-8499-4909-A663-08E7707CF5A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18DB8-E4C4-4587-B7C4-B42D95E93B24}" type="datetimeFigureOut">
              <a:rPr lang="cs-CZ" smtClean="0"/>
              <a:pPr/>
              <a:t>13.5.2014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759B-8499-4909-A663-08E7707CF5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18DB8-E4C4-4587-B7C4-B42D95E93B24}" type="datetimeFigureOut">
              <a:rPr lang="cs-CZ" smtClean="0"/>
              <a:pPr/>
              <a:t>13.5.2014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518759B-8499-4909-A663-08E7707CF5A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18DB8-E4C4-4587-B7C4-B42D95E93B24}" type="datetimeFigureOut">
              <a:rPr lang="cs-CZ" smtClean="0"/>
              <a:pPr/>
              <a:t>13.5.2014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759B-8499-4909-A663-08E7707CF5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18DB8-E4C4-4587-B7C4-B42D95E93B24}" type="datetimeFigureOut">
              <a:rPr lang="cs-CZ" smtClean="0"/>
              <a:pPr/>
              <a:t>13.5.2014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759B-8499-4909-A663-08E7707CF5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18DB8-E4C4-4587-B7C4-B42D95E93B24}" type="datetimeFigureOut">
              <a:rPr lang="cs-CZ" smtClean="0"/>
              <a:pPr/>
              <a:t>13.5.2014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759B-8499-4909-A663-08E7707CF5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18DB8-E4C4-4587-B7C4-B42D95E93B24}" type="datetimeFigureOut">
              <a:rPr lang="cs-CZ" smtClean="0"/>
              <a:pPr/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8759B-8499-4909-A663-08E7707CF5A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2418DB8-E4C4-4587-B7C4-B42D95E93B24}" type="datetimeFigureOut">
              <a:rPr lang="cs-CZ" smtClean="0"/>
              <a:pPr/>
              <a:t>13.5.2014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18759B-8499-4909-A663-08E7707CF5A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novation.cz/dotace/dotace-eu-na-vyzkum-vyvoj/projekty-proof-of-concept" TargetMode="External"/><Relationship Id="rId3" Type="http://schemas.openxmlformats.org/officeDocument/2006/relationships/hyperlink" Target="http://www.enovation.cz/dotace/dotace-eu-na-technologie/inovace" TargetMode="External"/><Relationship Id="rId7" Type="http://schemas.openxmlformats.org/officeDocument/2006/relationships/hyperlink" Target="http://www.enovation.cz/dotace/dotace-eu-na-vyzkum-vyvoj/spoluprace-podniku-a-univerzit" TargetMode="External"/><Relationship Id="rId2" Type="http://schemas.openxmlformats.org/officeDocument/2006/relationships/hyperlink" Target="http://www.enovation.cz/dotace/dotace-eu-na-technologie/potencia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novation.cz/dotace/ostatni-dotace-eu/spoluprace" TargetMode="External"/><Relationship Id="rId5" Type="http://schemas.openxmlformats.org/officeDocument/2006/relationships/hyperlink" Target="http://www.enovation.cz/dotace/dotace-eu-na-vyzkum-vyvoj/prosperita" TargetMode="External"/><Relationship Id="rId4" Type="http://schemas.openxmlformats.org/officeDocument/2006/relationships/hyperlink" Target="http://www.enovation.cz/dotace/ostatni-dotace/alfa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ovation.cz/dotace/ostatni-dotace-eu/poradenske-sluzby-pro-zacinajici-podniky" TargetMode="External"/><Relationship Id="rId7" Type="http://schemas.openxmlformats.org/officeDocument/2006/relationships/hyperlink" Target="http://www.enovation.cz/dotace/dotace-eu-pro-it-sektor/skolici-strediska" TargetMode="External"/><Relationship Id="rId2" Type="http://schemas.openxmlformats.org/officeDocument/2006/relationships/hyperlink" Target="http://www.enovation.cz/dotace/ostatni-dotace-eu/investicni-podpora-zacinajicich-podnik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novation.cz/dotace/dotace-eu-na-nemovitosti/nemovitosti" TargetMode="External"/><Relationship Id="rId5" Type="http://schemas.openxmlformats.org/officeDocument/2006/relationships/hyperlink" Target="http://www.enovation.cz/dotace/ostatni-dotace-eu/poradenstvi" TargetMode="External"/><Relationship Id="rId4" Type="http://schemas.openxmlformats.org/officeDocument/2006/relationships/hyperlink" Target="http://www.enovation.cz/dotace/ostatni-dotace-eu/marketin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ovation.cz/dotace/dotace-eu-pro-it-sektor/ict-strategicke-sluzby" TargetMode="External"/><Relationship Id="rId2" Type="http://schemas.openxmlformats.org/officeDocument/2006/relationships/hyperlink" Target="http://www.enovation.cz/dotace/dotace-eu-na-zivotni-prostredi/ekoenergi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novation.cz/dotace/ostatni-dotace-eu/marketing" TargetMode="External"/><Relationship Id="rId13" Type="http://schemas.openxmlformats.org/officeDocument/2006/relationships/hyperlink" Target="http://www.enovation.cz/dotace/dotace-eu-pro-it-sektor/ict-v-podnicich" TargetMode="External"/><Relationship Id="rId3" Type="http://schemas.openxmlformats.org/officeDocument/2006/relationships/hyperlink" Target="http://www.enovation.cz/dotace-2014-2020/op-podnikani-a-inovace-pro-konkurenceschopnost" TargetMode="External"/><Relationship Id="rId7" Type="http://schemas.openxmlformats.org/officeDocument/2006/relationships/hyperlink" Target="http://www.enovation.cz/dotace/ostatni-dotace-eu/poradenstvi" TargetMode="External"/><Relationship Id="rId12" Type="http://schemas.openxmlformats.org/officeDocument/2006/relationships/hyperlink" Target="http://www.enovation.cz/dotace/dotace-eu-pro-it-sektor/ict-strategicke-sluzby" TargetMode="External"/><Relationship Id="rId2" Type="http://schemas.openxmlformats.org/officeDocument/2006/relationships/hyperlink" Target="http://www.enovation.cz/dotace/dotace-eu-na-technologie/potencial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enovation.cz/dotace/ostatni-dotace-eu/spoluprace" TargetMode="External"/><Relationship Id="rId11" Type="http://schemas.openxmlformats.org/officeDocument/2006/relationships/hyperlink" Target="http://www.enovation.cz/dotace/dotace-eu-na-nemovitosti/nemovitosti" TargetMode="External"/><Relationship Id="rId5" Type="http://schemas.openxmlformats.org/officeDocument/2006/relationships/hyperlink" Target="http://www.enovation.cz/dotace/dotace-eu-na-vyzkum-vyvoj/prosperita" TargetMode="External"/><Relationship Id="rId10" Type="http://schemas.openxmlformats.org/officeDocument/2006/relationships/hyperlink" Target="http://www.enovation.cz/dotace/dotace-eu-na-nemovitosti/ekoenergie" TargetMode="External"/><Relationship Id="rId4" Type="http://schemas.openxmlformats.org/officeDocument/2006/relationships/hyperlink" Target="http://www.enovation.cz/dotace/dotace-eu-na-technologie/inovace" TargetMode="External"/><Relationship Id="rId9" Type="http://schemas.openxmlformats.org/officeDocument/2006/relationships/hyperlink" Target="http://www.enovation.cz/dotace/dotace-eu-pro-it-sektor/skolici-strediska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novation.cz/dotace-2014-2020/op-podnikani-a-inovace-pro-konkurenceschopnost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/index.php?title=Region%C3%A1ln%C3%AD_a_struktur%C3%A1ln%C3%AD_politika&amp;action=edit&amp;redlink=1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rukturalni-fondy.cz/cs/Fondy-EU/Kohezni-politika-EU/Operacni-programy/ESPON-2020" TargetMode="External"/><Relationship Id="rId3" Type="http://schemas.openxmlformats.org/officeDocument/2006/relationships/hyperlink" Target="http://www.strukturalni-fondy.cz/cs/Fondy-EU/Kohezni-politika-EU/Operacni-programy/OP-Slovensko-%E2%80%93-CR" TargetMode="External"/><Relationship Id="rId7" Type="http://schemas.openxmlformats.org/officeDocument/2006/relationships/hyperlink" Target="http://www.strukturalni-fondy.cz/cs/Fondy-EU/Kohezni-politika-EU/Operacni-programy/OP-nadnarodni-spoluprace-Danube" TargetMode="External"/><Relationship Id="rId2" Type="http://schemas.openxmlformats.org/officeDocument/2006/relationships/hyperlink" Target="http://www.strukturalni-fondy.cz/cs/Fondy-EU/Kohezni-politika-EU/Operacni-programy/OP-CR-%E2%80%93-Polsko-(1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rukturalni-fondy.cz/cs/Fondy-EU/Kohezni-politika-EU/Operacni-programy/OP-nadnarodni-spoluprace" TargetMode="External"/><Relationship Id="rId5" Type="http://schemas.openxmlformats.org/officeDocument/2006/relationships/hyperlink" Target="http://www.strukturalni-fondy.cz/cs/Fondy-EU/Kohezni-politika-EU/Operacni-programy/OP-Sasko-%E2%80%93-CR" TargetMode="External"/><Relationship Id="rId4" Type="http://schemas.openxmlformats.org/officeDocument/2006/relationships/hyperlink" Target="http://www.strukturalni-fondy.cz/cs/Fondy-EU/Kohezni-politika-EU/Operacni-programy/OP-Rakousko-%E2%80%93-CR" TargetMode="External"/><Relationship Id="rId9" Type="http://schemas.openxmlformats.org/officeDocument/2006/relationships/hyperlink" Target="http://www.strukturalni-fondy.cz/cs/Fondy-EU/Kohezni-politika-EU/Operacni-programy/OP-INTERACT-III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ovation.cz/" TargetMode="External"/><Relationship Id="rId2" Type="http://schemas.openxmlformats.org/officeDocument/2006/relationships/hyperlink" Target="http://www.mmr.cz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rukturalni-fondy.cz/cs/Fondy-EU/Kohezni-politika-EU/Operacni-programy/OP-Praha" TargetMode="External"/><Relationship Id="rId3" Type="http://schemas.openxmlformats.org/officeDocument/2006/relationships/hyperlink" Target="http://www.strukturalni-fondy.cz/cs/Fondy-EU/Kohezni-politika-EU/Operacni-programy/OP-Vyzkum,-vyvoj-a-vzdelavani-(1)" TargetMode="External"/><Relationship Id="rId7" Type="http://schemas.openxmlformats.org/officeDocument/2006/relationships/hyperlink" Target="http://www.strukturalni-fondy.cz/cs/Fondy-EU/Kohezni-politika-EU/Operacni-programy/Integrovany-regionalni-operacni-program" TargetMode="External"/><Relationship Id="rId2" Type="http://schemas.openxmlformats.org/officeDocument/2006/relationships/hyperlink" Target="http://www.strukturalni-fondy.cz/cs/Fondy-EU/Kohezni-politika-EU/Operacni-programy/OP-Podnikani-a-inovace-pro-konkurenceschopnos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rukturalni-fondy.cz/cs/Fondy-EU/Kohezni-politika-EU/Operacni-programy/Program-rozvoje-venkova" TargetMode="External"/><Relationship Id="rId5" Type="http://schemas.openxmlformats.org/officeDocument/2006/relationships/hyperlink" Target="http://www.strukturalni-fondy.cz/cs/Fondy-EU/Kohezni-politika-EU/Operacni-programy/OP-Doprava" TargetMode="External"/><Relationship Id="rId4" Type="http://schemas.openxmlformats.org/officeDocument/2006/relationships/hyperlink" Target="http://www.strukturalni-fondy.cz/cs/Fondy-EU/Kohezni-politika-EU/Operacni-programy/OP-Zamestnanost" TargetMode="External"/><Relationship Id="rId9" Type="http://schemas.openxmlformats.org/officeDocument/2006/relationships/hyperlink" Target="http://www.strukturalni-fondy.cz/cs/Fondy-EU/Kohezni-politika-EU/Operacni-programy/OP-Rybarstvi-2014%E2%80%93202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3528" y="2204864"/>
            <a:ext cx="8458200" cy="1222375"/>
          </a:xfrm>
        </p:spPr>
        <p:txBody>
          <a:bodyPr>
            <a:noAutofit/>
          </a:bodyPr>
          <a:lstStyle/>
          <a:p>
            <a:r>
              <a:rPr lang="cs-CZ" b="1" dirty="0" smtClean="0"/>
              <a:t>Strukturální fondy</a:t>
            </a:r>
            <a:br>
              <a:rPr lang="cs-CZ" b="1" dirty="0" smtClean="0"/>
            </a:br>
            <a:r>
              <a:rPr lang="cs-CZ" b="1" dirty="0" smtClean="0"/>
              <a:t>2014 - 2020</a:t>
            </a:r>
            <a:br>
              <a:rPr lang="cs-CZ" b="1" dirty="0" smtClean="0"/>
            </a:b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458200" cy="914400"/>
          </a:xfrm>
        </p:spPr>
        <p:txBody>
          <a:bodyPr>
            <a:normAutofit/>
          </a:bodyPr>
          <a:lstStyle/>
          <a:p>
            <a:r>
              <a:rPr lang="cs-CZ" dirty="0" smtClean="0"/>
              <a:t>Veronika Svobodová Ullmannová</a:t>
            </a:r>
            <a:endParaRPr lang="cs-C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Operační program Podnikání a inovace pro konkurenceschopnost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268760"/>
            <a:ext cx="8686800" cy="4525963"/>
          </a:xfrm>
        </p:spPr>
        <p:txBody>
          <a:bodyPr>
            <a:noAutofit/>
          </a:bodyPr>
          <a:lstStyle/>
          <a:p>
            <a:r>
              <a:rPr lang="cs-CZ" sz="1800" b="1" dirty="0" smtClean="0"/>
              <a:t>Možní žadatelé</a:t>
            </a:r>
            <a:r>
              <a:rPr lang="cs-CZ" sz="1800" dirty="0" smtClean="0"/>
              <a:t>: </a:t>
            </a:r>
          </a:p>
          <a:p>
            <a:pPr lvl="1"/>
            <a:r>
              <a:rPr lang="cs-CZ" sz="1400" dirty="0" smtClean="0"/>
              <a:t>obchodní společnosti všech velikostí - preferovány však budou malé a střední podniky (do 249 zaměstnanců) působící ve zpracovatelském průmyslu, v IT sektoru a pro vybrané aktivity také v energetice a v dalších podnikatelských odvětvích</a:t>
            </a:r>
          </a:p>
          <a:p>
            <a:endParaRPr lang="cs-CZ" sz="1800" b="1" i="1" dirty="0" smtClean="0"/>
          </a:p>
          <a:p>
            <a:r>
              <a:rPr lang="cs-CZ" sz="1800" b="1" i="1" dirty="0" smtClean="0"/>
              <a:t>Čtyři tematické  prioritní osy a ty  rozděleny na programy podpory:</a:t>
            </a:r>
            <a:endParaRPr lang="cs-CZ" sz="1800" dirty="0" smtClean="0"/>
          </a:p>
          <a:p>
            <a:r>
              <a:rPr lang="cs-CZ" sz="1800" b="1" dirty="0" smtClean="0"/>
              <a:t>PRIORITNÍ OSA 1: Rozvoj výzkumu a vývoje pro inovace</a:t>
            </a:r>
          </a:p>
          <a:p>
            <a:pPr lvl="1"/>
            <a:r>
              <a:rPr lang="cs-CZ" sz="1400" dirty="0" smtClean="0"/>
              <a:t>Zakládání a rozvoj podnikových výzkumných a vývojových center (navazuje na program </a:t>
            </a:r>
            <a:r>
              <a:rPr lang="cs-CZ" sz="1400" dirty="0" smtClean="0">
                <a:hlinkClick r:id="rId2"/>
              </a:rPr>
              <a:t>Potenciál</a:t>
            </a:r>
            <a:r>
              <a:rPr lang="cs-CZ" sz="1400" dirty="0" smtClean="0"/>
              <a:t>) </a:t>
            </a:r>
          </a:p>
          <a:p>
            <a:pPr lvl="1"/>
            <a:r>
              <a:rPr lang="cs-CZ" sz="1400" dirty="0" smtClean="0"/>
              <a:t>Zavádění inovací výrobků a služeb do výroby a jejich uvedení na trh, zavádění procesních a marketingových inovací, zvýšení efektivity výrobních procesů, ochrana duševního vlastnictví v podnicích (navazuje na program </a:t>
            </a:r>
            <a:r>
              <a:rPr lang="cs-CZ" sz="1400" dirty="0" smtClean="0">
                <a:hlinkClick r:id="rId3"/>
              </a:rPr>
              <a:t>Inovace</a:t>
            </a:r>
            <a:r>
              <a:rPr lang="cs-CZ" sz="1400" dirty="0" smtClean="0"/>
              <a:t>)</a:t>
            </a:r>
          </a:p>
          <a:p>
            <a:pPr lvl="1"/>
            <a:r>
              <a:rPr lang="cs-CZ" sz="1400" dirty="0" smtClean="0"/>
              <a:t>Průmyslový výzkum a vývoj (navazuje na národní programy TIP a </a:t>
            </a:r>
            <a:r>
              <a:rPr lang="cs-CZ" sz="1400" dirty="0" smtClean="0">
                <a:hlinkClick r:id="rId4"/>
              </a:rPr>
              <a:t>ALFA</a:t>
            </a:r>
            <a:r>
              <a:rPr lang="cs-CZ" sz="1400" dirty="0" smtClean="0"/>
              <a:t>)</a:t>
            </a:r>
          </a:p>
          <a:p>
            <a:pPr lvl="1"/>
            <a:r>
              <a:rPr lang="cs-CZ" sz="1400" dirty="0" smtClean="0"/>
              <a:t>Vznik a rozšiřování vědecko-technických parků, podnikatelských inovačních center, podnikatelských inkubátorů (navazuje na program </a:t>
            </a:r>
            <a:r>
              <a:rPr lang="cs-CZ" sz="1400" dirty="0" smtClean="0">
                <a:hlinkClick r:id="rId5"/>
              </a:rPr>
              <a:t>Prosperita</a:t>
            </a:r>
            <a:r>
              <a:rPr lang="cs-CZ" sz="1400" dirty="0" smtClean="0"/>
              <a:t>)</a:t>
            </a:r>
          </a:p>
          <a:p>
            <a:pPr lvl="1"/>
            <a:r>
              <a:rPr lang="cs-CZ" sz="1400" dirty="0" smtClean="0"/>
              <a:t>Vznik a rozvoj klastrů, podpora spolupráce podnikatelských subjektů a vědeckovýzkumné sféry (navazuje na program </a:t>
            </a:r>
            <a:r>
              <a:rPr lang="cs-CZ" sz="1400" dirty="0" smtClean="0">
                <a:hlinkClick r:id="rId6"/>
              </a:rPr>
              <a:t>Spolupráce</a:t>
            </a:r>
            <a:r>
              <a:rPr lang="cs-CZ" sz="1400" dirty="0" smtClean="0"/>
              <a:t>)</a:t>
            </a:r>
          </a:p>
          <a:p>
            <a:pPr lvl="1"/>
            <a:r>
              <a:rPr lang="cs-CZ" sz="1400" dirty="0" smtClean="0"/>
              <a:t>Výstavba sdílené infrastruktury pro průmyslový výzkum, </a:t>
            </a:r>
            <a:r>
              <a:rPr lang="cs-CZ" sz="1400" dirty="0" smtClean="0">
                <a:hlinkClick r:id="rId7"/>
              </a:rPr>
              <a:t>spolupráce podniků a univerzit</a:t>
            </a:r>
            <a:endParaRPr lang="cs-CZ" sz="1400" dirty="0" smtClean="0"/>
          </a:p>
          <a:p>
            <a:pPr lvl="1"/>
            <a:r>
              <a:rPr lang="cs-CZ" sz="1400" dirty="0" smtClean="0"/>
              <a:t>Komercializace výsledků výzkumu pomocí aktivit ověření proveditelnosti </a:t>
            </a:r>
            <a:r>
              <a:rPr lang="cs-CZ" sz="1400" dirty="0" smtClean="0">
                <a:hlinkClick r:id="rId8"/>
              </a:rPr>
              <a:t>projekty </a:t>
            </a:r>
            <a:r>
              <a:rPr lang="cs-CZ" sz="1400" dirty="0" err="1" smtClean="0">
                <a:hlinkClick r:id="rId8"/>
              </a:rPr>
              <a:t>Proof</a:t>
            </a:r>
            <a:r>
              <a:rPr lang="cs-CZ" sz="1400" dirty="0" smtClean="0">
                <a:hlinkClick r:id="rId8"/>
              </a:rPr>
              <a:t> </a:t>
            </a:r>
            <a:r>
              <a:rPr lang="cs-CZ" sz="1400" dirty="0" err="1" smtClean="0">
                <a:hlinkClick r:id="rId8"/>
              </a:rPr>
              <a:t>of</a:t>
            </a:r>
            <a:r>
              <a:rPr lang="cs-CZ" sz="1400" dirty="0" smtClean="0">
                <a:hlinkClick r:id="rId8"/>
              </a:rPr>
              <a:t> </a:t>
            </a:r>
            <a:r>
              <a:rPr lang="cs-CZ" sz="1400" dirty="0" err="1" smtClean="0">
                <a:hlinkClick r:id="rId8"/>
              </a:rPr>
              <a:t>Concept</a:t>
            </a:r>
            <a:r>
              <a:rPr lang="cs-CZ" sz="1200" dirty="0" smtClean="0"/>
              <a:t/>
            </a:r>
            <a:br>
              <a:rPr lang="cs-CZ" sz="1200" dirty="0" smtClean="0"/>
            </a:br>
            <a:r>
              <a:rPr lang="cs-CZ" sz="1200" dirty="0" smtClean="0"/>
              <a:t> </a:t>
            </a:r>
          </a:p>
          <a:p>
            <a:endParaRPr lang="cs-CZ" sz="1100" dirty="0" smtClean="0"/>
          </a:p>
          <a:p>
            <a:endParaRPr lang="cs-CZ" sz="11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Operační program Podnikání a inovace pro konkurenceschopnost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b="1" dirty="0" smtClean="0"/>
              <a:t>PRIORITNÍ OSA 2: Rozvoj podnikání a konkurenceschopnosti malých a středních podniků</a:t>
            </a:r>
          </a:p>
          <a:p>
            <a:pPr lvl="1"/>
            <a:r>
              <a:rPr lang="cs-CZ" dirty="0" smtClean="0">
                <a:hlinkClick r:id="rId2"/>
              </a:rPr>
              <a:t>Investiční podpora začínajících podniků</a:t>
            </a:r>
            <a:endParaRPr lang="cs-CZ" dirty="0" smtClean="0"/>
          </a:p>
          <a:p>
            <a:pPr lvl="1"/>
            <a:r>
              <a:rPr lang="cs-CZ" dirty="0" smtClean="0">
                <a:hlinkClick r:id="rId3"/>
              </a:rPr>
              <a:t>Poradenské služby pro začínající podniky</a:t>
            </a:r>
            <a:endParaRPr lang="cs-CZ" dirty="0" smtClean="0"/>
          </a:p>
          <a:p>
            <a:pPr lvl="1"/>
            <a:r>
              <a:rPr lang="cs-CZ" dirty="0" smtClean="0"/>
              <a:t>Podpora vstupu malých a středních podniků na zahraniční trhy (navazuje na program </a:t>
            </a:r>
            <a:r>
              <a:rPr lang="cs-CZ" dirty="0" smtClean="0">
                <a:hlinkClick r:id="rId4"/>
              </a:rPr>
              <a:t>Marketing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Poradenské služby expertů se znalostí mezinárodního prostředí a poradenské služby pro strategické řízení a management inovací (navazuje na program </a:t>
            </a:r>
            <a:r>
              <a:rPr lang="cs-CZ" dirty="0" smtClean="0">
                <a:hlinkClick r:id="rId5"/>
              </a:rPr>
              <a:t>Poradenství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Služby zaměřené na podporu internacionalizace zapojováním MSP do mezinárodních programů, jako např. v oblasti výzkumné spolupráce </a:t>
            </a:r>
          </a:p>
          <a:p>
            <a:pPr lvl="1"/>
            <a:r>
              <a:rPr lang="cs-CZ" dirty="0" smtClean="0"/>
              <a:t>Rekonstrukce výrobních objektů a </a:t>
            </a:r>
            <a:r>
              <a:rPr lang="cs-CZ" dirty="0" err="1" smtClean="0"/>
              <a:t>brownfields</a:t>
            </a:r>
            <a:r>
              <a:rPr lang="cs-CZ" dirty="0" smtClean="0"/>
              <a:t> (navazuje na program </a:t>
            </a:r>
            <a:r>
              <a:rPr lang="cs-CZ" dirty="0" smtClean="0">
                <a:hlinkClick r:id="rId6"/>
              </a:rPr>
              <a:t>Nemovitosti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Zajištění a rozvoj infrastruktury pro odborné vzdělávání (navazuje na program </a:t>
            </a:r>
            <a:r>
              <a:rPr lang="cs-CZ" dirty="0" smtClean="0">
                <a:hlinkClick r:id="rId7"/>
              </a:rPr>
              <a:t>Školicí střediska</a:t>
            </a:r>
            <a:r>
              <a:rPr lang="cs-CZ" dirty="0" smtClean="0"/>
              <a:t>)</a:t>
            </a:r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Operační program Podnikání a inovace pro konkurenceschopnost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556792"/>
            <a:ext cx="8686800" cy="4525963"/>
          </a:xfrm>
        </p:spPr>
        <p:txBody>
          <a:bodyPr>
            <a:normAutofit fontScale="55000" lnSpcReduction="20000"/>
          </a:bodyPr>
          <a:lstStyle/>
          <a:p>
            <a:r>
              <a:rPr lang="cs-CZ" sz="3800" b="1" dirty="0" smtClean="0"/>
              <a:t>PRIORITNÍ OSA 3: Účinné nakládání energií, rozvoj energetické infrastruktury a obnovitelných zdrojů energie, podpora zavádění nových technologií v oblasti nakládání s energií a druhotných surovin</a:t>
            </a:r>
          </a:p>
          <a:p>
            <a:pPr lvl="1"/>
            <a:r>
              <a:rPr lang="cs-CZ" sz="3600" dirty="0" smtClean="0"/>
              <a:t>Podpora obnovitelných zdrojů energie a zvyšování energetické účinnosti podniků (navazuje na program</a:t>
            </a:r>
            <a:r>
              <a:rPr lang="cs-CZ" sz="3600" dirty="0" smtClean="0">
                <a:hlinkClick r:id="rId2"/>
              </a:rPr>
              <a:t> </a:t>
            </a:r>
            <a:r>
              <a:rPr lang="cs-CZ" sz="3600" dirty="0" err="1" smtClean="0">
                <a:hlinkClick r:id="rId2"/>
              </a:rPr>
              <a:t>Eko</a:t>
            </a:r>
            <a:r>
              <a:rPr lang="cs-CZ" sz="3600" dirty="0" smtClean="0">
                <a:hlinkClick r:id="rId2"/>
              </a:rPr>
              <a:t>-energie</a:t>
            </a:r>
            <a:r>
              <a:rPr lang="cs-CZ" sz="3600" dirty="0" smtClean="0"/>
              <a:t>)</a:t>
            </a:r>
          </a:p>
          <a:p>
            <a:pPr lvl="1"/>
            <a:r>
              <a:rPr lang="cs-CZ" sz="3600" dirty="0" smtClean="0"/>
              <a:t>Zvýšení aplikace prvků inteligentních sítí v distribučních soustavách (program Inteligentní sítě)</a:t>
            </a:r>
          </a:p>
          <a:p>
            <a:pPr lvl="1"/>
            <a:r>
              <a:rPr lang="cs-CZ" sz="3600" dirty="0" smtClean="0"/>
              <a:t>Podpora nízkouhlíkových technologií (program Nízkouhlíkové technologie)</a:t>
            </a:r>
          </a:p>
          <a:p>
            <a:pPr>
              <a:buNone/>
            </a:pPr>
            <a:endParaRPr lang="cs-CZ" sz="3800" dirty="0" smtClean="0"/>
          </a:p>
          <a:p>
            <a:r>
              <a:rPr lang="cs-CZ" sz="3800" b="1" dirty="0" smtClean="0"/>
              <a:t>PRIORITNÍ OSA 4:Rozvoj vysokorychlostních přístupových sítí k internetu a informačních a komunikačních technologií</a:t>
            </a:r>
          </a:p>
          <a:p>
            <a:pPr lvl="1"/>
            <a:r>
              <a:rPr lang="cs-CZ" sz="3600" dirty="0" smtClean="0"/>
              <a:t>Podpora vývoje software a center sdílených služeb (navazuje na program </a:t>
            </a:r>
            <a:r>
              <a:rPr lang="cs-CZ" sz="3600" dirty="0" smtClean="0">
                <a:hlinkClick r:id="rId3"/>
              </a:rPr>
              <a:t>ICT a strategické služb</a:t>
            </a:r>
            <a:r>
              <a:rPr lang="cs-CZ" sz="3600" dirty="0" smtClean="0"/>
              <a:t>y)</a:t>
            </a:r>
          </a:p>
          <a:p>
            <a:pPr lvl="1"/>
            <a:r>
              <a:rPr lang="cs-CZ" sz="3600" dirty="0" smtClean="0"/>
              <a:t>Zvýšení pokrytí vysokorychlostním přístupem k internetu (program Vysokorychlostní internet)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OPPIK – porovnání s OPPI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endParaRPr lang="cs-CZ" sz="1400" b="1" dirty="0" smtClean="0"/>
          </a:p>
          <a:p>
            <a:endParaRPr lang="cs-CZ" sz="1400" b="1" dirty="0" smtClean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sz="half" idx="2"/>
          </p:nvPr>
        </p:nvGraphicFramePr>
        <p:xfrm>
          <a:off x="467544" y="1412776"/>
          <a:ext cx="8136904" cy="4403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52"/>
                <a:gridCol w="4068452"/>
              </a:tblGrid>
              <a:tr h="9361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solidFill>
                            <a:schemeClr val="tx1"/>
                          </a:solidFill>
                        </a:rPr>
                        <a:t>Programové období 2007 - 2013 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solidFill>
                            <a:schemeClr val="tx1"/>
                          </a:solidFill>
                        </a:rPr>
                        <a:t>Operační program Podnikání a inovace (OPPI)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solidFill>
                            <a:schemeClr val="tx1"/>
                          </a:solidFill>
                        </a:rPr>
                        <a:t>Programové období 2014 - 2020</a:t>
                      </a:r>
                    </a:p>
                    <a:p>
                      <a:r>
                        <a:rPr lang="cs-CZ" sz="1600" b="1" dirty="0" smtClean="0">
                          <a:solidFill>
                            <a:schemeClr val="tx1"/>
                          </a:solidFill>
                        </a:rPr>
                        <a:t>Operační program Podnikání a inovace pro konkurenceschopnost (OP PIK)</a:t>
                      </a:r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hlinkClick r:id="rId2"/>
                        </a:rPr>
                        <a:t>Potenciál</a:t>
                      </a:r>
                      <a:endParaRPr lang="cs-CZ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hlinkClick r:id="rId3"/>
                        </a:rPr>
                        <a:t>Prioritní osa 1 - Potenciál </a:t>
                      </a:r>
                      <a:endParaRPr lang="cs-CZ" sz="1600" dirty="0" smtClean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hlinkClick r:id="rId4"/>
                        </a:rPr>
                        <a:t>Inovace</a:t>
                      </a:r>
                      <a:endParaRPr lang="cs-CZ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hlinkClick r:id="rId3"/>
                        </a:rPr>
                        <a:t>Prioritní osa 1 - Inovace </a:t>
                      </a:r>
                      <a:endParaRPr lang="cs-CZ" sz="1600" dirty="0" smtClean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hlinkClick r:id="rId5"/>
                        </a:rPr>
                        <a:t>Prosperita</a:t>
                      </a:r>
                      <a:r>
                        <a:rPr lang="cs-CZ" sz="1600" b="1" dirty="0" smtClean="0"/>
                        <a:t> </a:t>
                      </a:r>
                      <a:r>
                        <a:rPr lang="cs-CZ" sz="1600" b="1" dirty="0" smtClean="0">
                          <a:hlinkClick r:id="rId6"/>
                        </a:rPr>
                        <a:t>/ Spolupráce</a:t>
                      </a:r>
                      <a:endParaRPr lang="cs-CZ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hlinkClick r:id="rId3"/>
                        </a:rPr>
                        <a:t>Prioritní osa 1 - Prosperita / Spolupráce </a:t>
                      </a:r>
                      <a:endParaRPr lang="cs-CZ" sz="1600" dirty="0" smtClean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/>
                        <a:t>Rozvoj</a:t>
                      </a:r>
                      <a:endParaRPr lang="cs-CZ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b="1" i="1" dirty="0" smtClean="0"/>
                        <a:t>Nebude.</a:t>
                      </a:r>
                      <a:r>
                        <a:rPr lang="cs-CZ" sz="1600" dirty="0" smtClean="0"/>
                        <a:t> </a:t>
                      </a:r>
                      <a:endParaRPr lang="cs-CZ" sz="1600" dirty="0"/>
                    </a:p>
                  </a:txBody>
                  <a:tcPr/>
                </a:tc>
              </a:tr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hlinkClick r:id="rId7"/>
                        </a:rPr>
                        <a:t>Poradenství</a:t>
                      </a:r>
                      <a:r>
                        <a:rPr lang="cs-CZ" sz="1600" b="1" dirty="0" smtClean="0"/>
                        <a:t> / </a:t>
                      </a:r>
                      <a:r>
                        <a:rPr lang="cs-CZ" sz="1600" b="1" dirty="0" smtClean="0">
                          <a:hlinkClick r:id="rId8"/>
                        </a:rPr>
                        <a:t>Marketing</a:t>
                      </a:r>
                      <a:endParaRPr lang="cs-CZ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hlinkClick r:id="rId3"/>
                        </a:rPr>
                        <a:t>Prioritní osa 2 - Poradenství / Marketing </a:t>
                      </a:r>
                      <a:endParaRPr lang="cs-CZ" sz="1600" dirty="0" smtClean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hlinkClick r:id="rId9"/>
                        </a:rPr>
                        <a:t>Školící střediska</a:t>
                      </a:r>
                      <a:endParaRPr lang="cs-CZ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hlinkClick r:id="rId3"/>
                        </a:rPr>
                        <a:t>Prioritní osa 2 - Školící střediska </a:t>
                      </a:r>
                      <a:endParaRPr lang="cs-CZ" sz="1600" dirty="0" smtClean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err="1" smtClean="0">
                          <a:hlinkClick r:id="rId10"/>
                        </a:rPr>
                        <a:t>Eko</a:t>
                      </a:r>
                      <a:r>
                        <a:rPr lang="cs-CZ" sz="1600" b="1" dirty="0" smtClean="0">
                          <a:hlinkClick r:id="rId10"/>
                        </a:rPr>
                        <a:t>-energie</a:t>
                      </a:r>
                      <a:endParaRPr lang="cs-CZ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hlinkClick r:id="rId3"/>
                        </a:rPr>
                        <a:t>Prioritní osa 3 - </a:t>
                      </a:r>
                      <a:r>
                        <a:rPr lang="cs-CZ" sz="1600" b="1" dirty="0" err="1" smtClean="0">
                          <a:hlinkClick r:id="rId3"/>
                        </a:rPr>
                        <a:t>Eko</a:t>
                      </a:r>
                      <a:r>
                        <a:rPr lang="cs-CZ" sz="1600" b="1" dirty="0" smtClean="0">
                          <a:hlinkClick r:id="rId3"/>
                        </a:rPr>
                        <a:t>-energie</a:t>
                      </a:r>
                      <a:endParaRPr lang="cs-CZ" sz="1600" dirty="0" smtClean="0"/>
                    </a:p>
                  </a:txBody>
                  <a:tcPr/>
                </a:tc>
              </a:tr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hlinkClick r:id="rId11"/>
                        </a:rPr>
                        <a:t>Nemovitosti</a:t>
                      </a:r>
                      <a:endParaRPr lang="cs-CZ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hlinkClick r:id="rId3"/>
                        </a:rPr>
                        <a:t>Prioritní osa 2 - Nemovitosti</a:t>
                      </a:r>
                      <a:endParaRPr lang="cs-CZ" sz="1600" dirty="0" smtClean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hlinkClick r:id="rId12"/>
                        </a:rPr>
                        <a:t>ICT a strategické služby</a:t>
                      </a:r>
                      <a:endParaRPr lang="cs-CZ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hlinkClick r:id="rId3"/>
                        </a:rPr>
                        <a:t>Prioritní osa 4 - ICT a strategické služby</a:t>
                      </a:r>
                      <a:endParaRPr lang="cs-CZ" sz="1600" dirty="0" smtClean="0"/>
                    </a:p>
                  </a:txBody>
                  <a:tcPr/>
                </a:tc>
              </a:tr>
              <a:tr h="1272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hlinkClick r:id="rId13"/>
                        </a:rPr>
                        <a:t>ICT v podnicích</a:t>
                      </a:r>
                      <a:endParaRPr lang="cs-CZ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i="1" dirty="0" smtClean="0"/>
                        <a:t>Nebude.</a:t>
                      </a:r>
                      <a:r>
                        <a:rPr lang="cs-CZ" sz="1600" dirty="0" smtClean="0"/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OPPIK – porovnání s OPPI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354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solidFill>
                            <a:schemeClr val="tx1"/>
                          </a:solidFill>
                        </a:rPr>
                        <a:t>Programové období 2007 - 2013 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solidFill>
                            <a:schemeClr val="tx1"/>
                          </a:solidFill>
                        </a:rPr>
                        <a:t>Operační program Podnikání a inovace (OPPI)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solidFill>
                            <a:schemeClr val="tx1"/>
                          </a:solidFill>
                        </a:rPr>
                        <a:t>Programové období 2014 - 2020</a:t>
                      </a:r>
                    </a:p>
                    <a:p>
                      <a:r>
                        <a:rPr lang="cs-CZ" sz="1600" b="1" dirty="0" smtClean="0">
                          <a:solidFill>
                            <a:schemeClr val="tx1"/>
                          </a:solidFill>
                        </a:rPr>
                        <a:t>Operační program Podnikání a inovace pro konkurenceschopnost (OP PIK)</a:t>
                      </a:r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Nebyl vyhlášen.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Prioritní  osa 3 - Modernizace a rozvoj energetických přenosových a distribučních soustav  </a:t>
                      </a:r>
                      <a:endParaRPr kumimoji="0" lang="cs-CZ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Nebyl vyhlášen.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Prioritní osa 3 - Výzkum, vývoj a inovace v energetice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Nebyl vyhlášen.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Prioritní osa 4 - Infrastruktura vysokorychlostního internetu</a:t>
                      </a:r>
                      <a:endParaRPr kumimoji="0" lang="cs-CZ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Nebyl vyhlášen.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Prioritní osa 2 - </a:t>
                      </a:r>
                      <a:r>
                        <a:rPr kumimoji="0" lang="cs-CZ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Seed</a:t>
                      </a:r>
                      <a:r>
                        <a:rPr kumimoji="0" lang="cs-CZ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 fond</a:t>
                      </a:r>
                      <a:endParaRPr kumimoji="0" lang="cs-CZ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dirty="0" smtClean="0">
                          <a:solidFill>
                            <a:schemeClr val="tx1"/>
                          </a:solidFill>
                        </a:rPr>
                        <a:t>TIP MPO</a:t>
                      </a:r>
                      <a:endParaRPr lang="cs-CZ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Prioritní osa 1 - podpora </a:t>
                      </a:r>
                      <a:r>
                        <a:rPr kumimoji="0" lang="cs-CZ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VaV</a:t>
                      </a:r>
                      <a:r>
                        <a:rPr kumimoji="0" lang="cs-CZ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 </a:t>
                      </a:r>
                      <a:endParaRPr kumimoji="0" lang="cs-CZ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OP Životní prostředí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Návrh je připravován ve spolupráci </a:t>
            </a:r>
            <a:r>
              <a:rPr lang="cs-CZ" b="1" dirty="0" smtClean="0"/>
              <a:t>Ministerstva životního prostředí </a:t>
            </a:r>
            <a:r>
              <a:rPr lang="cs-CZ" dirty="0" smtClean="0"/>
              <a:t>s </a:t>
            </a:r>
            <a:r>
              <a:rPr lang="cs-CZ" b="1" dirty="0" smtClean="0"/>
              <a:t>Ministerstvem pro místní rozvoj</a:t>
            </a:r>
            <a:r>
              <a:rPr lang="cs-CZ" dirty="0" smtClean="0"/>
              <a:t>. </a:t>
            </a:r>
          </a:p>
          <a:p>
            <a:r>
              <a:rPr lang="cs-CZ" dirty="0" smtClean="0"/>
              <a:t>Vychází ze zkušeností nabytých v rámci realizace Operačního programu Životní prostředí 2007–2013. </a:t>
            </a:r>
          </a:p>
          <a:p>
            <a:r>
              <a:rPr lang="cs-CZ" dirty="0" smtClean="0"/>
              <a:t>Kromě nevratných dotací se předpokládá také použití </a:t>
            </a:r>
            <a:r>
              <a:rPr lang="cs-CZ" b="1" dirty="0" smtClean="0"/>
              <a:t>jiných forem podpory</a:t>
            </a:r>
            <a:r>
              <a:rPr lang="cs-CZ" dirty="0" smtClean="0"/>
              <a:t>. </a:t>
            </a:r>
          </a:p>
          <a:p>
            <a:r>
              <a:rPr lang="cs-CZ" dirty="0" smtClean="0"/>
              <a:t>Velký důraz je </a:t>
            </a:r>
            <a:r>
              <a:rPr lang="cs-CZ" b="1" dirty="0" smtClean="0"/>
              <a:t>kladen na zefektivnění administrace projektů</a:t>
            </a:r>
            <a:r>
              <a:rPr lang="cs-CZ" dirty="0" smtClean="0"/>
              <a:t>. Cílem je vytvořit takový systém, který bude zároveň jednoduchý a efektivní.</a:t>
            </a:r>
          </a:p>
          <a:p>
            <a:r>
              <a:rPr lang="cs-CZ" dirty="0" smtClean="0"/>
              <a:t>V dotačním období 2014–2020 se předpokládá </a:t>
            </a:r>
            <a:r>
              <a:rPr lang="cs-CZ" b="1" dirty="0" smtClean="0"/>
              <a:t>omezení programu na 6 prioritních os</a:t>
            </a:r>
            <a:r>
              <a:rPr lang="cs-CZ" dirty="0" smtClean="0"/>
              <a:t> - tematicky obsahují opatření podporovaná v OPŽP 2007–2013 a nově například modernizaci veřejného osvětlení.</a:t>
            </a:r>
            <a:br>
              <a:rPr lang="cs-CZ" dirty="0" smtClean="0"/>
            </a:br>
            <a:r>
              <a:rPr lang="cs-CZ" dirty="0" smtClean="0"/>
              <a:t> 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OP Životní prostředí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cs-CZ" sz="8000" b="1" dirty="0" smtClean="0"/>
              <a:t>Prioritní osa 1 "Zlepšování kvality vody a snižování rizika povodní„</a:t>
            </a:r>
          </a:p>
          <a:p>
            <a:pPr lvl="1"/>
            <a:r>
              <a:rPr lang="cs-CZ" sz="7200" dirty="0" smtClean="0"/>
              <a:t>Např.: Kanalizace, úpravny vody a zdrojů pitné vody, přivaděče a rozvodné sítě, ČOV, které nenaplňují podmínky směrnice o čištění odpadních vod, technologické postupy, vedoucích k zamezení znečištění vod z průmyslových zdrojů, preventivní protipovodňová opatření, budování přírodě blízkých protipovodňové ochrany </a:t>
            </a:r>
          </a:p>
          <a:p>
            <a:endParaRPr lang="cs-CZ" sz="8000" b="1" dirty="0" smtClean="0"/>
          </a:p>
          <a:p>
            <a:r>
              <a:rPr lang="cs-CZ" sz="8000" b="1" dirty="0" smtClean="0"/>
              <a:t>Prioritní osa 2 "Zlepšování kvality ovzduší v lidských sídlech„</a:t>
            </a:r>
          </a:p>
          <a:p>
            <a:pPr lvl="1"/>
            <a:r>
              <a:rPr lang="cs-CZ" sz="7200" dirty="0" smtClean="0"/>
              <a:t>Např.: výměna a rekonstrukce stávajících stacionárních zdrojů znečištění za bezemisní nebo </a:t>
            </a:r>
            <a:r>
              <a:rPr lang="cs-CZ" sz="7200" dirty="0" err="1" smtClean="0"/>
              <a:t>nízkoemisní</a:t>
            </a:r>
            <a:r>
              <a:rPr lang="cs-CZ" sz="7200" dirty="0" smtClean="0"/>
              <a:t>, pořízení technologií ke snížení emisí a změny technologických postupů za účelem snížení emisí, CZT, zeleň, alternativní pohon </a:t>
            </a:r>
          </a:p>
          <a:p>
            <a:endParaRPr lang="cs-CZ" sz="8000" b="1" dirty="0" smtClean="0"/>
          </a:p>
          <a:p>
            <a:r>
              <a:rPr lang="cs-CZ" sz="8000" b="1" dirty="0" smtClean="0"/>
              <a:t>Prioritní osa 3 "Odpady a materiálové toky, ekologické zátěže a rizika„</a:t>
            </a:r>
          </a:p>
          <a:p>
            <a:pPr lvl="1"/>
            <a:r>
              <a:rPr lang="cs-CZ" sz="7200" dirty="0" smtClean="0"/>
              <a:t>Např.: inovace v oblasti prevenci vzniku odpadů, technologie pro recyklaci, zařízení  pro sběr, třídění a úpravu odpadů, pro materiálové využití odpadů, na energetické využívání odpadů, … rekultivace a odstraňování skládek, osvěta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OP Životní prostředí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cs-CZ" sz="7200" b="1" dirty="0" smtClean="0"/>
              <a:t>Prioritní osa 4 "Ochrana a péče o přírodu a krajinu„</a:t>
            </a:r>
          </a:p>
          <a:p>
            <a:pPr lvl="1"/>
            <a:r>
              <a:rPr lang="cs-CZ" sz="6400" dirty="0" smtClean="0"/>
              <a:t>Např.: posilování biodiverzity, posilování přirozených funkcí krajiny, zlepšování kvality prostředí v aglomeracích, snižování environmentálních rizik způsobených </a:t>
            </a:r>
            <a:r>
              <a:rPr lang="cs-CZ" sz="6400" dirty="0" err="1" smtClean="0"/>
              <a:t>geofaktory</a:t>
            </a:r>
            <a:endParaRPr lang="cs-CZ" sz="6400" dirty="0" smtClean="0"/>
          </a:p>
          <a:p>
            <a:endParaRPr lang="cs-CZ" sz="7200" b="1" dirty="0" smtClean="0"/>
          </a:p>
          <a:p>
            <a:r>
              <a:rPr lang="cs-CZ" sz="7200" b="1" dirty="0" smtClean="0"/>
              <a:t>Prioritní osa 5 "Energetické úspory"</a:t>
            </a:r>
          </a:p>
          <a:p>
            <a:endParaRPr lang="cs-CZ" sz="7200" b="1" dirty="0" smtClean="0"/>
          </a:p>
          <a:p>
            <a:pPr lvl="1"/>
            <a:r>
              <a:rPr lang="cs-CZ" sz="6400" dirty="0" smtClean="0"/>
              <a:t>Např.: zateplování, výměnu zdrojů tepla v budovách za </a:t>
            </a:r>
            <a:r>
              <a:rPr lang="cs-CZ" sz="6400" dirty="0" err="1" smtClean="0"/>
              <a:t>nízkoemisní</a:t>
            </a:r>
            <a:r>
              <a:rPr lang="cs-CZ" sz="6400" dirty="0" smtClean="0"/>
              <a:t> nebo bezemisní, další opatření ke snížení energetické náročnosti budova – úspory v osvětlení, regulace, energetický management, modernizaci a rekonstrukci soustav veřejného osvětlení</a:t>
            </a:r>
          </a:p>
          <a:p>
            <a:endParaRPr lang="cs-CZ" sz="7200" b="1" dirty="0" smtClean="0"/>
          </a:p>
          <a:p>
            <a:r>
              <a:rPr lang="cs-CZ" sz="7200" b="1" dirty="0" smtClean="0"/>
              <a:t>Prioritní osa 6 "Technická pomoc„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OP Zaměstnanost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268760"/>
            <a:ext cx="8686800" cy="4525963"/>
          </a:xfrm>
        </p:spPr>
        <p:txBody>
          <a:bodyPr>
            <a:noAutofit/>
          </a:bodyPr>
          <a:lstStyle/>
          <a:p>
            <a:r>
              <a:rPr lang="cs-CZ" sz="1600" b="1" dirty="0" smtClean="0"/>
              <a:t>Cíle:</a:t>
            </a:r>
          </a:p>
          <a:p>
            <a:pPr lvl="1"/>
            <a:r>
              <a:rPr lang="cs-CZ" sz="1600" b="1" dirty="0" smtClean="0"/>
              <a:t>snižování nezaměstnanosti, </a:t>
            </a:r>
          </a:p>
          <a:p>
            <a:pPr lvl="1"/>
            <a:r>
              <a:rPr lang="cs-CZ" sz="1600" b="1" dirty="0" smtClean="0"/>
              <a:t>zvyšování adaptability zaměstnanců, začleňování a  snižování chudoby, modernizaci veřejné správy a veřejných služeb a další. </a:t>
            </a:r>
          </a:p>
          <a:p>
            <a:pPr>
              <a:buNone/>
            </a:pPr>
            <a:endParaRPr lang="cs-CZ" sz="2000" b="1" dirty="0" smtClean="0"/>
          </a:p>
          <a:p>
            <a:pPr>
              <a:buNone/>
            </a:pPr>
            <a:r>
              <a:rPr lang="cs-CZ" sz="1600" b="1" dirty="0" smtClean="0"/>
              <a:t>Z programu jsou podporované pouze intervence nehmotného charakteru</a:t>
            </a:r>
            <a:r>
              <a:rPr lang="cs-CZ" sz="800" b="1" dirty="0" smtClean="0"/>
              <a:t>. </a:t>
            </a:r>
          </a:p>
          <a:p>
            <a:pPr>
              <a:buNone/>
            </a:pPr>
            <a:endParaRPr lang="cs-CZ" sz="1100" b="1" dirty="0" smtClean="0"/>
          </a:p>
          <a:p>
            <a:r>
              <a:rPr lang="cs-CZ" sz="1600" b="1" dirty="0" smtClean="0"/>
              <a:t>Možní žadatelé:</a:t>
            </a:r>
          </a:p>
          <a:p>
            <a:pPr lvl="1"/>
            <a:r>
              <a:rPr lang="cs-CZ" sz="1400" dirty="0" smtClean="0"/>
              <a:t>zejména MPSV a jím řízené/zřízené instituce, poradenské a vzdělávací instituce, nestátní neziskové organizace, obce a svazky obcí</a:t>
            </a:r>
          </a:p>
          <a:p>
            <a:pPr lvl="1"/>
            <a:r>
              <a:rPr lang="cs-CZ" sz="1400" dirty="0" smtClean="0"/>
              <a:t>Zaměstnavatelé, poradenské a vzdělávací instituce, profesní a podnikatelská sdružení</a:t>
            </a:r>
            <a:r>
              <a:rPr lang="cs-CZ" sz="700" dirty="0" smtClean="0"/>
              <a:t/>
            </a:r>
            <a:br>
              <a:rPr lang="cs-CZ" sz="700" dirty="0" smtClean="0"/>
            </a:br>
            <a:r>
              <a:rPr lang="cs-CZ" sz="700" dirty="0" smtClean="0"/>
              <a:t> </a:t>
            </a:r>
          </a:p>
          <a:p>
            <a:r>
              <a:rPr lang="cs-CZ" sz="1400" b="1" dirty="0" smtClean="0"/>
              <a:t>Na co lze dotace získat</a:t>
            </a:r>
          </a:p>
          <a:p>
            <a:pPr lvl="1"/>
            <a:r>
              <a:rPr lang="cs-CZ" sz="1400" b="1" dirty="0" smtClean="0"/>
              <a:t>zvýšení zaměstnanosti</a:t>
            </a:r>
            <a:r>
              <a:rPr lang="cs-CZ" sz="1400" dirty="0" smtClean="0"/>
              <a:t> podpořených osob zejména prostřednictvím realizace nástrojů aktivní politiky zaměstnanosti</a:t>
            </a:r>
          </a:p>
          <a:p>
            <a:pPr lvl="1"/>
            <a:r>
              <a:rPr lang="cs-CZ" sz="1400" dirty="0" smtClean="0"/>
              <a:t>realizaci specifických opatření na podporu </a:t>
            </a:r>
            <a:r>
              <a:rPr lang="cs-CZ" sz="1400" b="1" dirty="0" smtClean="0"/>
              <a:t>zlepšení postavení žen </a:t>
            </a:r>
            <a:r>
              <a:rPr lang="cs-CZ" sz="1400" dirty="0" smtClean="0"/>
              <a:t>na trhu práce a na </a:t>
            </a:r>
            <a:r>
              <a:rPr lang="cs-CZ" sz="1400" b="1" dirty="0" smtClean="0"/>
              <a:t>slaďování soukromého a pracovního života</a:t>
            </a:r>
          </a:p>
          <a:p>
            <a:pPr lvl="1"/>
            <a:r>
              <a:rPr lang="cs-CZ" sz="1400" b="1" dirty="0" smtClean="0"/>
              <a:t>zvyšování znalostí, dovedností a kompetencí pracovníků </a:t>
            </a:r>
            <a:r>
              <a:rPr lang="cs-CZ" sz="1400" dirty="0" smtClean="0"/>
              <a:t>a konkurenceschopnosti podniků</a:t>
            </a:r>
          </a:p>
          <a:p>
            <a:r>
              <a:rPr lang="cs-CZ" sz="1100" dirty="0" smtClean="0"/>
              <a:t> 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OP Zaměstnanost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412776"/>
            <a:ext cx="8686800" cy="5115198"/>
          </a:xfrm>
        </p:spPr>
        <p:txBody>
          <a:bodyPr>
            <a:noAutofit/>
          </a:bodyPr>
          <a:lstStyle/>
          <a:p>
            <a:pPr lvl="1"/>
            <a:r>
              <a:rPr lang="cs-CZ" sz="1600" b="1" dirty="0" smtClean="0"/>
              <a:t>modernizace veřejných služeb zaměstnanosti </a:t>
            </a:r>
            <a:r>
              <a:rPr lang="cs-CZ" sz="1600" dirty="0" smtClean="0"/>
              <a:t>cestou </a:t>
            </a:r>
            <a:r>
              <a:rPr lang="cs-CZ" sz="1600" b="1" dirty="0" smtClean="0"/>
              <a:t>zvýšení kvality a efektivity aktivní politiky zaměstnanosti</a:t>
            </a:r>
            <a:r>
              <a:rPr lang="cs-CZ" sz="1600" dirty="0" smtClean="0"/>
              <a:t> a dalších poskytovaných služeb, zvýšením spolupráce s aktéry na trhu práce, včetně využití externě zadaných služeb</a:t>
            </a:r>
          </a:p>
          <a:p>
            <a:pPr lvl="1"/>
            <a:r>
              <a:rPr lang="cs-CZ" sz="1600" b="1" dirty="0" smtClean="0"/>
              <a:t>zvýšení uplatnitelnosti osob ohrožených sociálním vyloučením </a:t>
            </a:r>
            <a:r>
              <a:rPr lang="cs-CZ" sz="1600" dirty="0" smtClean="0"/>
              <a:t>nebo sociálně vyloučených na trhu práce</a:t>
            </a:r>
          </a:p>
          <a:p>
            <a:pPr lvl="1"/>
            <a:r>
              <a:rPr lang="cs-CZ" sz="1600" dirty="0" smtClean="0"/>
              <a:t>rozvoj sociálních, zdravotních služeb, </a:t>
            </a:r>
            <a:r>
              <a:rPr lang="cs-CZ" sz="1600" dirty="0" err="1" smtClean="0"/>
              <a:t>služeb</a:t>
            </a:r>
            <a:r>
              <a:rPr lang="cs-CZ" sz="1600" dirty="0" smtClean="0"/>
              <a:t> pro rodiny a děti a dalších služeb a aktivit zaměřených na osoby sociálně vyloučené nebo sociálním vyloučením ohrožené</a:t>
            </a:r>
          </a:p>
          <a:p>
            <a:pPr lvl="1"/>
            <a:r>
              <a:rPr lang="cs-CZ" sz="1600" b="1" dirty="0" smtClean="0"/>
              <a:t>podporu sociálního podnikání</a:t>
            </a:r>
          </a:p>
          <a:p>
            <a:pPr lvl="1"/>
            <a:r>
              <a:rPr lang="cs-CZ" sz="1600" dirty="0" smtClean="0"/>
              <a:t>podporu rozvojových strategií řízených na místní úrovni zaměřených na prevenci a řešení problémů v oblasti sociálního začleňování</a:t>
            </a:r>
          </a:p>
          <a:p>
            <a:pPr lvl="1"/>
            <a:r>
              <a:rPr lang="cs-CZ" sz="1600" dirty="0" smtClean="0"/>
              <a:t>sociální inovace a mezinárodní spolupráci v oblastech přístupu k zaměstnání pro uchazeče a neaktivní osoby včetně místních iniciativ zaměstnanosti a mobility pracovní síly a aktivního začleňování (zejména s cílem zvýšení zaměstnatelnosti)</a:t>
            </a:r>
          </a:p>
          <a:p>
            <a:pPr lvl="1"/>
            <a:r>
              <a:rPr lang="cs-CZ" sz="1600" dirty="0" smtClean="0"/>
              <a:t>zvýšení </a:t>
            </a:r>
            <a:r>
              <a:rPr lang="cs-CZ" sz="1600" b="1" dirty="0" smtClean="0"/>
              <a:t>koncepčnosti práce veřejné správy</a:t>
            </a:r>
          </a:p>
          <a:p>
            <a:pPr lvl="1"/>
            <a:r>
              <a:rPr lang="cs-CZ" sz="1600" dirty="0" smtClean="0"/>
              <a:t>zvýšení </a:t>
            </a:r>
            <a:r>
              <a:rPr lang="cs-CZ" sz="1600" b="1" dirty="0" smtClean="0"/>
              <a:t>efektivity a transparentnosti veřejné správy</a:t>
            </a:r>
          </a:p>
          <a:p>
            <a:pPr lvl="1"/>
            <a:r>
              <a:rPr lang="cs-CZ" sz="1600" dirty="0" smtClean="0"/>
              <a:t>snížení </a:t>
            </a:r>
            <a:r>
              <a:rPr lang="cs-CZ" sz="1600" b="1" dirty="0" smtClean="0"/>
              <a:t>administrativní a regulatorní zátěže</a:t>
            </a:r>
          </a:p>
          <a:p>
            <a:pPr lvl="1"/>
            <a:r>
              <a:rPr lang="cs-CZ" sz="1600" dirty="0" smtClean="0"/>
              <a:t>zefektivnění </a:t>
            </a:r>
            <a:r>
              <a:rPr lang="cs-CZ" sz="1600" b="1" dirty="0" smtClean="0"/>
              <a:t>řízení lidských zdrojů ve veřejné správě</a:t>
            </a:r>
            <a:endParaRPr lang="cs-CZ" sz="1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cs-CZ" b="1" dirty="0" smtClean="0"/>
              <a:t>Evropské </a:t>
            </a:r>
            <a:r>
              <a:rPr lang="cs-CZ" b="1" dirty="0" smtClean="0"/>
              <a:t>strukturální </a:t>
            </a:r>
            <a:r>
              <a:rPr lang="cs-CZ" b="1" dirty="0" smtClean="0"/>
              <a:t>a investiční fondy</a:t>
            </a:r>
          </a:p>
          <a:p>
            <a:r>
              <a:rPr lang="cs-CZ" dirty="0" smtClean="0"/>
              <a:t>slouží k financování cílů </a:t>
            </a:r>
            <a:r>
              <a:rPr lang="cs-CZ" dirty="0" smtClean="0">
                <a:hlinkClick r:id="rId2" tooltip="Regionální a strukturální politika (stránka neexistuje)"/>
              </a:rPr>
              <a:t>regionální a strukturální politiky</a:t>
            </a:r>
            <a:r>
              <a:rPr lang="cs-CZ" dirty="0" smtClean="0"/>
              <a:t> EU, </a:t>
            </a:r>
            <a:r>
              <a:rPr lang="cs-CZ" dirty="0" smtClean="0"/>
              <a:t>zejména ke </a:t>
            </a:r>
            <a:r>
              <a:rPr lang="cs-CZ" b="1" dirty="0" smtClean="0"/>
              <a:t>zvyšování hospodářské vyspělosti</a:t>
            </a:r>
            <a:r>
              <a:rPr lang="cs-CZ" dirty="0" smtClean="0"/>
              <a:t> evropských regionů.</a:t>
            </a:r>
          </a:p>
          <a:p>
            <a:r>
              <a:rPr lang="cs-CZ" dirty="0" smtClean="0"/>
              <a:t>zaměřují se na </a:t>
            </a:r>
            <a:r>
              <a:rPr lang="cs-CZ" b="1" dirty="0" smtClean="0"/>
              <a:t>snižování rozdílů </a:t>
            </a:r>
            <a:r>
              <a:rPr lang="cs-CZ" dirty="0" smtClean="0"/>
              <a:t>v úrovni rozvoje různých regionů a zaostalosti nejvíce znevýhodněných regionů včetně venkovských oblastí. </a:t>
            </a:r>
          </a:p>
          <a:p>
            <a:r>
              <a:rPr lang="cs-CZ" dirty="0" smtClean="0"/>
              <a:t>Finanční podpora z fondů je rozdělována prostřednictvím tzv. </a:t>
            </a:r>
            <a:r>
              <a:rPr lang="cs-CZ" b="1" dirty="0" smtClean="0"/>
              <a:t>operačních programů</a:t>
            </a:r>
            <a:r>
              <a:rPr lang="cs-CZ" dirty="0" smtClean="0"/>
              <a:t>, které určují zaměření podpory pro daný region nebo sektor.</a:t>
            </a:r>
          </a:p>
          <a:p>
            <a:endParaRPr lang="cs-CZ" dirty="0" smtClean="0"/>
          </a:p>
          <a:p>
            <a:r>
              <a:rPr lang="cs-CZ" dirty="0" smtClean="0"/>
              <a:t>Příprava </a:t>
            </a:r>
            <a:r>
              <a:rPr lang="cs-CZ" b="1" dirty="0" smtClean="0"/>
              <a:t>programového období 2014-2020 </a:t>
            </a:r>
            <a:r>
              <a:rPr lang="cs-CZ" dirty="0" smtClean="0"/>
              <a:t>je v souladu s nadcházejícím rozpočtovým rámcem Evropské unie pro toto sedmileté období. Konečná podoba finanční alokace pro Českou republiku není v současné době ještě definitivně stanovena. Indikativně se bude jednat o ca. 20,5 mld. € v běžných cenách. Přesná suma však bude ještě mírně upřesňována.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OP Zaměstnanost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55000" lnSpcReduction="20000"/>
          </a:bodyPr>
          <a:lstStyle/>
          <a:p>
            <a:r>
              <a:rPr lang="cs-CZ" b="1" dirty="0" smtClean="0"/>
              <a:t>Příklady podporovaných projektů: </a:t>
            </a:r>
          </a:p>
          <a:p>
            <a:pPr lvl="1"/>
            <a:r>
              <a:rPr lang="cs-CZ" sz="2900" dirty="0" smtClean="0"/>
              <a:t>další </a:t>
            </a:r>
            <a:r>
              <a:rPr lang="cs-CZ" sz="2900" b="1" dirty="0" smtClean="0"/>
              <a:t>profesní vzdělávání zaměstnanců </a:t>
            </a:r>
            <a:r>
              <a:rPr lang="cs-CZ" sz="2900" dirty="0" smtClean="0"/>
              <a:t>podporované zaměstnavateli, zaměřené na odborné i klíčové kompetence, včetně podpory dalšího profesního vzdělávání OSVČ</a:t>
            </a:r>
          </a:p>
          <a:p>
            <a:pPr lvl="1"/>
            <a:r>
              <a:rPr lang="cs-CZ" sz="2900" b="1" dirty="0" smtClean="0"/>
              <a:t>tvorba a realizace podnikových vzdělávacích programů</a:t>
            </a:r>
            <a:r>
              <a:rPr lang="cs-CZ" sz="2900" dirty="0" smtClean="0"/>
              <a:t>, včetně přípravy podnikových lektorů a instruktorů</a:t>
            </a:r>
          </a:p>
          <a:p>
            <a:pPr lvl="1"/>
            <a:r>
              <a:rPr lang="cs-CZ" sz="2900" dirty="0" smtClean="0"/>
              <a:t>podpora a poradenství při vytváření a zavádění moderních systémů řízení a rozvoje lidských zdrojů v podnicích</a:t>
            </a:r>
          </a:p>
          <a:p>
            <a:pPr lvl="1"/>
            <a:r>
              <a:rPr lang="cs-CZ" sz="2900" b="1" dirty="0" smtClean="0"/>
              <a:t>podpora sdružování malých a středních podniků </a:t>
            </a:r>
            <a:r>
              <a:rPr lang="cs-CZ" sz="2900" dirty="0" smtClean="0"/>
              <a:t>za účelem vzdělávání (např. formou vzdělávacích klastrů), </a:t>
            </a:r>
          </a:p>
          <a:p>
            <a:pPr lvl="1"/>
            <a:r>
              <a:rPr lang="cs-CZ" sz="2900" dirty="0" smtClean="0"/>
              <a:t>tvorba a realizace </a:t>
            </a:r>
            <a:r>
              <a:rPr lang="cs-CZ" sz="2900" b="1" dirty="0" smtClean="0"/>
              <a:t>vzdělávacích programů pro zaměstnance</a:t>
            </a:r>
            <a:r>
              <a:rPr lang="cs-CZ" sz="2900" dirty="0" smtClean="0"/>
              <a:t>, kteří jsou ohroženi propouštěním poradenské a informační aktivity, vzdělávací a rekvalifikační programy pro zaměstnance podniků procházejících restrukturalizací nebo končících svoji činnost, včetně propouštěných zaměstnanců</a:t>
            </a:r>
          </a:p>
          <a:p>
            <a:pPr lvl="1"/>
            <a:r>
              <a:rPr lang="cs-CZ" sz="2900" dirty="0" smtClean="0"/>
              <a:t>podpora zavádění </a:t>
            </a:r>
            <a:r>
              <a:rPr lang="cs-CZ" sz="2900" b="1" dirty="0" err="1" smtClean="0"/>
              <a:t>age</a:t>
            </a:r>
            <a:r>
              <a:rPr lang="cs-CZ" sz="2900" b="1" dirty="0" smtClean="0"/>
              <a:t> managementu </a:t>
            </a:r>
            <a:r>
              <a:rPr lang="cs-CZ" sz="2900" dirty="0" smtClean="0"/>
              <a:t>(řízení s ohledem na věk, schopnosti a potenciál pracovníků) do podniků</a:t>
            </a:r>
          </a:p>
          <a:p>
            <a:pPr lvl="1"/>
            <a:r>
              <a:rPr lang="cs-CZ" sz="2900" dirty="0" smtClean="0"/>
              <a:t>podpora </a:t>
            </a:r>
            <a:r>
              <a:rPr lang="cs-CZ" sz="2900" b="1" dirty="0" smtClean="0"/>
              <a:t>odborné praxe a stáží </a:t>
            </a:r>
            <a:r>
              <a:rPr lang="cs-CZ" sz="2900" dirty="0" smtClean="0"/>
              <a:t>v podnicích</a:t>
            </a:r>
          </a:p>
          <a:p>
            <a:pPr lvl="1"/>
            <a:r>
              <a:rPr lang="cs-CZ" sz="2900" dirty="0" smtClean="0"/>
              <a:t>podpora spolupráce podniků a vzdělávacích institucí za účelem slaďování kvalifikační úrovně a kvalifikační struktury pracovní síly s požadavky trhu práce</a:t>
            </a:r>
          </a:p>
          <a:p>
            <a:pPr lvl="1"/>
            <a:r>
              <a:rPr lang="cs-CZ" sz="2900" dirty="0" smtClean="0"/>
              <a:t>budování kapacit sociálních partnerů zejména prostřednictvím vzdělávání, opatření na vytváření sítí a posílení sociálního dialogu a činnosti společně uskutečňované sociálními partnery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OP Výzkum, vývoj a vzdělávání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328592"/>
          </a:xfrm>
        </p:spPr>
        <p:txBody>
          <a:bodyPr>
            <a:noAutofit/>
          </a:bodyPr>
          <a:lstStyle/>
          <a:p>
            <a:r>
              <a:rPr lang="cs-CZ" sz="1400" b="1" dirty="0" smtClean="0"/>
              <a:t>Možní žadatelé:</a:t>
            </a:r>
          </a:p>
          <a:p>
            <a:pPr lvl="1"/>
            <a:r>
              <a:rPr lang="cs-CZ" sz="1400" dirty="0" smtClean="0"/>
              <a:t>výzkumné organizace</a:t>
            </a:r>
          </a:p>
          <a:p>
            <a:pPr lvl="1"/>
            <a:r>
              <a:rPr lang="cs-CZ" sz="1400" dirty="0" smtClean="0"/>
              <a:t>orgány státní správy orgány </a:t>
            </a:r>
          </a:p>
          <a:p>
            <a:pPr lvl="1"/>
            <a:r>
              <a:rPr lang="cs-CZ" sz="1400" dirty="0" smtClean="0"/>
              <a:t>soukromé podniky </a:t>
            </a:r>
          </a:p>
          <a:p>
            <a:pPr lvl="1"/>
            <a:r>
              <a:rPr lang="cs-CZ" sz="1400" dirty="0" smtClean="0"/>
              <a:t>fakultní nemocnice </a:t>
            </a:r>
          </a:p>
          <a:p>
            <a:pPr lvl="1"/>
            <a:r>
              <a:rPr lang="cs-CZ" sz="1400" dirty="0" smtClean="0"/>
              <a:t>vysoké školy</a:t>
            </a:r>
          </a:p>
          <a:p>
            <a:endParaRPr lang="cs-CZ" sz="1400" b="1" dirty="0" smtClean="0"/>
          </a:p>
          <a:p>
            <a:r>
              <a:rPr lang="cs-CZ" sz="1400" b="1" dirty="0" smtClean="0"/>
              <a:t>Na co lze získat dotace</a:t>
            </a:r>
          </a:p>
          <a:p>
            <a:pPr lvl="1"/>
            <a:r>
              <a:rPr lang="cs-CZ" sz="1400" b="1" dirty="0" smtClean="0"/>
              <a:t>posílení výjimečnosti ve výzkumu </a:t>
            </a:r>
            <a:r>
              <a:rPr lang="cs-CZ" sz="1400" dirty="0" smtClean="0"/>
              <a:t>zvýšení přínosů výzkumu pro společnost </a:t>
            </a:r>
          </a:p>
          <a:p>
            <a:pPr lvl="1"/>
            <a:r>
              <a:rPr lang="cs-CZ" sz="1400" b="1" dirty="0" smtClean="0"/>
              <a:t>zvýšení kvality vzdělávání </a:t>
            </a:r>
            <a:r>
              <a:rPr lang="cs-CZ" sz="1400" dirty="0" smtClean="0"/>
              <a:t>na vysokých školách a jeho relevance pro potřeby trhu práce </a:t>
            </a:r>
          </a:p>
          <a:p>
            <a:pPr lvl="1"/>
            <a:r>
              <a:rPr lang="cs-CZ" sz="1400" dirty="0" smtClean="0"/>
              <a:t>zvýšení účasti studentů se specifickými potřebami a ze </a:t>
            </a:r>
            <a:r>
              <a:rPr lang="cs-CZ" sz="1400" dirty="0" err="1" smtClean="0"/>
              <a:t>socio</a:t>
            </a:r>
            <a:r>
              <a:rPr lang="cs-CZ" sz="1400" dirty="0" smtClean="0"/>
              <a:t>-ekonomicky znevýhodněných skupin na vysokoškolském vzdělávání, snížení studijní neúspěšnosti </a:t>
            </a:r>
          </a:p>
          <a:p>
            <a:pPr lvl="1"/>
            <a:r>
              <a:rPr lang="cs-CZ" sz="1400" dirty="0" smtClean="0"/>
              <a:t>zatraktivnit celoživotní vzdělávání na vysokých školách a zvýšit účast, zejména v rámci dospělé populace </a:t>
            </a:r>
          </a:p>
          <a:p>
            <a:pPr lvl="1"/>
            <a:r>
              <a:rPr lang="cs-CZ" sz="1400" dirty="0" smtClean="0"/>
              <a:t>nastavení a rozvoj systému hodnocení a zabezpečení kvality a strategického řízení vysokých škol </a:t>
            </a:r>
          </a:p>
          <a:p>
            <a:pPr lvl="1"/>
            <a:r>
              <a:rPr lang="cs-CZ" sz="1400" b="1" dirty="0" smtClean="0"/>
              <a:t>zlepšit podmínky pro výuku spojenou s výzkumem a pro rozvoj lidských zdrojů v oblasti výzkumu a vývoje</a:t>
            </a:r>
            <a:r>
              <a:rPr lang="cs-CZ" sz="1400" dirty="0" smtClean="0"/>
              <a:t>  </a:t>
            </a:r>
          </a:p>
          <a:p>
            <a:pPr lvl="1"/>
            <a:r>
              <a:rPr lang="cs-CZ" sz="1400" dirty="0" smtClean="0"/>
              <a:t>zkvalitnění vzdělávací infrastruktury na vysokých školách za účelem profilace vysokých škol, zlepšení přístupu znevýhodněných skupin a zvýšení otevřenosti vysokých škol pro potřeby celoživotního vzdělávání </a:t>
            </a:r>
          </a:p>
          <a:p>
            <a:pPr lvl="1"/>
            <a:r>
              <a:rPr lang="cs-CZ" sz="1400" dirty="0" smtClean="0"/>
              <a:t>rozvoj inkluzívního vzdělávání ,…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OP Výzkum, vývoj a vzdělávání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184576"/>
          </a:xfrm>
        </p:spPr>
        <p:txBody>
          <a:bodyPr>
            <a:normAutofit/>
          </a:bodyPr>
          <a:lstStyle/>
          <a:p>
            <a:r>
              <a:rPr lang="cs-CZ" sz="2000" b="1" dirty="0" smtClean="0"/>
              <a:t>Příklady podporovaných projektů:</a:t>
            </a:r>
          </a:p>
          <a:p>
            <a:pPr lvl="1"/>
            <a:r>
              <a:rPr lang="cs-CZ" sz="1800" dirty="0" smtClean="0"/>
              <a:t>příprava a realizace projektů </a:t>
            </a:r>
            <a:r>
              <a:rPr lang="cs-CZ" sz="1800" b="1" dirty="0" smtClean="0"/>
              <a:t>dlouhodobé spolupráce výzkumných organizací s podniky</a:t>
            </a:r>
            <a:r>
              <a:rPr lang="cs-CZ" sz="1800" dirty="0" smtClean="0"/>
              <a:t> a mezioborových partnerství využívající existující výzkumnou infrastrukturu (typu evropských kompetenčních center a kolokačních center) </a:t>
            </a:r>
          </a:p>
          <a:p>
            <a:pPr lvl="1">
              <a:buNone/>
            </a:pPr>
            <a:endParaRPr lang="cs-CZ" sz="1800" dirty="0" smtClean="0"/>
          </a:p>
          <a:p>
            <a:pPr lvl="1"/>
            <a:r>
              <a:rPr lang="cs-CZ" sz="1800" dirty="0" smtClean="0"/>
              <a:t>realizace </a:t>
            </a:r>
            <a:r>
              <a:rPr lang="cs-CZ" sz="1800" b="1" dirty="0" smtClean="0"/>
              <a:t>výzkumných projektů v </a:t>
            </a:r>
            <a:r>
              <a:rPr lang="cs-CZ" sz="1800" b="1" dirty="0" err="1" smtClean="0"/>
              <a:t>předkomerční</a:t>
            </a:r>
            <a:r>
              <a:rPr lang="cs-CZ" sz="1800" b="1" dirty="0" smtClean="0"/>
              <a:t> fázi</a:t>
            </a:r>
            <a:r>
              <a:rPr lang="cs-CZ" sz="1800" dirty="0" smtClean="0"/>
              <a:t>, tj. vysoce rizikových, ale s velkým potenciálem pro dosažení průlomových výsledků; projekty budou orientované na specifické společenské potřeby a budou řešeny ve </a:t>
            </a:r>
            <a:r>
              <a:rPr lang="cs-CZ" sz="1800" b="1" dirty="0" smtClean="0"/>
              <a:t>spolupráci veřejného a soukromého sektoru</a:t>
            </a:r>
            <a:endParaRPr lang="cs-CZ" sz="9600" b="1" dirty="0" smtClean="0"/>
          </a:p>
          <a:p>
            <a:endParaRPr lang="cs-CZ" sz="7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OP Doprava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b="1" dirty="0" smtClean="0"/>
              <a:t>Podporované oblasti</a:t>
            </a:r>
          </a:p>
          <a:p>
            <a:pPr lvl="1"/>
            <a:r>
              <a:rPr lang="cs-CZ" dirty="0" smtClean="0"/>
              <a:t>infrastruktura pro železniční a další udržitelnou dopravu</a:t>
            </a:r>
          </a:p>
          <a:p>
            <a:pPr lvl="1"/>
            <a:r>
              <a:rPr lang="cs-CZ" dirty="0" smtClean="0"/>
              <a:t>silniční infrastruktura na síti TEN-T</a:t>
            </a:r>
          </a:p>
          <a:p>
            <a:pPr lvl="1"/>
            <a:r>
              <a:rPr lang="cs-CZ" dirty="0" smtClean="0"/>
              <a:t>silniční infrastruktura mimo síť TEN-T</a:t>
            </a:r>
          </a:p>
          <a:p>
            <a:pPr lvl="1"/>
            <a:r>
              <a:rPr lang="cs-CZ" dirty="0" smtClean="0"/>
              <a:t>technická pomoc</a:t>
            </a:r>
          </a:p>
          <a:p>
            <a:r>
              <a:rPr lang="cs-CZ" b="1" dirty="0" smtClean="0"/>
              <a:t>Na co lze získat dotace </a:t>
            </a:r>
          </a:p>
          <a:p>
            <a:pPr lvl="1"/>
            <a:r>
              <a:rPr lang="cs-CZ" dirty="0" smtClean="0"/>
              <a:t>oblasti navazující dopravy a aktivit vedoucí ke zlepšení infrastruktury městské a příměstské dopravy</a:t>
            </a:r>
          </a:p>
          <a:p>
            <a:pPr lvl="1"/>
            <a:r>
              <a:rPr lang="cs-CZ" dirty="0" smtClean="0"/>
              <a:t>výstavbu a modernizaci železničních tratí a zavádění nových technologií (projekty výstavby a modernizace vnitrozemských vodních cest, podpory </a:t>
            </a:r>
            <a:r>
              <a:rPr lang="cs-CZ" dirty="0" err="1" smtClean="0"/>
              <a:t>multimodální</a:t>
            </a:r>
            <a:r>
              <a:rPr lang="cs-CZ" dirty="0" smtClean="0"/>
              <a:t> dopravy, zlepšování stavu drážní infrastruktury městské a příměstské dopravy)</a:t>
            </a:r>
          </a:p>
          <a:p>
            <a:pPr lvl="1"/>
            <a:r>
              <a:rPr lang="cs-CZ" dirty="0" smtClean="0"/>
              <a:t>rozvoj silniční infrastruktury transevropské sítě TENT (výstavbu a modernizaci silnic a dálnic)</a:t>
            </a:r>
          </a:p>
          <a:p>
            <a:pPr lvl="1"/>
            <a:r>
              <a:rPr lang="cs-CZ" dirty="0" smtClean="0"/>
              <a:t>zlepšení parametrů rychlostních silnic mimo síť TEN-T, za účelem zvýšení bezpečnosti a plynulosti dopravy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Integrovaný regionální operační program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328592"/>
          </a:xfrm>
        </p:spPr>
        <p:txBody>
          <a:bodyPr>
            <a:normAutofit fontScale="55000" lnSpcReduction="20000"/>
          </a:bodyPr>
          <a:lstStyle/>
          <a:p>
            <a:r>
              <a:rPr lang="cs-CZ" b="1" dirty="0" smtClean="0"/>
              <a:t>Možní žadatelé:</a:t>
            </a:r>
          </a:p>
          <a:p>
            <a:pPr lvl="1"/>
            <a:r>
              <a:rPr lang="cs-CZ" b="1" dirty="0" smtClean="0"/>
              <a:t>veřejné subjekty </a:t>
            </a:r>
            <a:r>
              <a:rPr lang="cs-CZ" dirty="0" smtClean="0"/>
              <a:t>(obce, školy, vzdělávací zařízení, organizace zřizované nebo zakládané obcemi ...</a:t>
            </a:r>
          </a:p>
          <a:p>
            <a:pPr lvl="1"/>
            <a:r>
              <a:rPr lang="cs-CZ" b="1" dirty="0" smtClean="0"/>
              <a:t>soukromé subjekty </a:t>
            </a:r>
            <a:r>
              <a:rPr lang="cs-CZ" dirty="0" smtClean="0"/>
              <a:t>- právnické a fyzické osoby, malé a střední podniky</a:t>
            </a:r>
          </a:p>
          <a:p>
            <a:pPr lvl="1"/>
            <a:r>
              <a:rPr lang="cs-CZ" b="1" dirty="0" smtClean="0"/>
              <a:t>nestátní neziskové organizace</a:t>
            </a:r>
          </a:p>
          <a:p>
            <a:pPr lvl="1"/>
            <a:endParaRPr lang="cs-CZ" dirty="0" smtClean="0"/>
          </a:p>
          <a:p>
            <a:r>
              <a:rPr lang="cs-CZ" b="1" dirty="0" smtClean="0"/>
              <a:t>Na co lze získat dotace</a:t>
            </a:r>
          </a:p>
          <a:p>
            <a:pPr lvl="1"/>
            <a:r>
              <a:rPr lang="cs-CZ" dirty="0" smtClean="0"/>
              <a:t>zvýšení regionální mobility prostřednictvím modernizace a </a:t>
            </a:r>
            <a:r>
              <a:rPr lang="cs-CZ" b="1" dirty="0" smtClean="0"/>
              <a:t>rozvoj sítí regionální silniční infrastruktury </a:t>
            </a:r>
            <a:r>
              <a:rPr lang="cs-CZ" dirty="0" smtClean="0"/>
              <a:t>navazující na síť TEN-T</a:t>
            </a:r>
          </a:p>
          <a:p>
            <a:pPr lvl="1"/>
            <a:r>
              <a:rPr lang="cs-CZ" dirty="0" smtClean="0"/>
              <a:t>rozvoj </a:t>
            </a:r>
            <a:r>
              <a:rPr lang="cs-CZ" b="1" dirty="0" smtClean="0"/>
              <a:t>integrovaných dopravních systémů </a:t>
            </a:r>
            <a:r>
              <a:rPr lang="cs-CZ" dirty="0" smtClean="0"/>
              <a:t>a udržitelných forem dopravy</a:t>
            </a:r>
          </a:p>
          <a:p>
            <a:pPr lvl="1"/>
            <a:r>
              <a:rPr lang="cs-CZ" dirty="0" smtClean="0"/>
              <a:t>zvýšení </a:t>
            </a:r>
            <a:r>
              <a:rPr lang="cs-CZ" b="1" dirty="0" smtClean="0"/>
              <a:t>připravenosti k řešení a řízení rizik </a:t>
            </a:r>
            <a:r>
              <a:rPr lang="cs-CZ" dirty="0" smtClean="0"/>
              <a:t>a katastrof</a:t>
            </a:r>
          </a:p>
          <a:p>
            <a:pPr lvl="1"/>
            <a:r>
              <a:rPr lang="cs-CZ" dirty="0" smtClean="0"/>
              <a:t>zvýšení </a:t>
            </a:r>
            <a:r>
              <a:rPr lang="cs-CZ" b="1" dirty="0" smtClean="0"/>
              <a:t>dostupnosti kapitálu pro podniky </a:t>
            </a:r>
            <a:r>
              <a:rPr lang="cs-CZ" dirty="0" smtClean="0"/>
              <a:t>z oblasti cestovního ruchu a kultury </a:t>
            </a:r>
          </a:p>
          <a:p>
            <a:pPr lvl="1"/>
            <a:r>
              <a:rPr lang="cs-CZ" dirty="0" smtClean="0"/>
              <a:t>rozvoj dostupné, kvalitní a udržitelné </a:t>
            </a:r>
            <a:r>
              <a:rPr lang="cs-CZ" b="1" dirty="0" smtClean="0"/>
              <a:t>sítě služeb </a:t>
            </a:r>
            <a:r>
              <a:rPr lang="cs-CZ" dirty="0" smtClean="0"/>
              <a:t>vedoucích k sociálnímu začlenění osob sociálně vyloučených či ohrožených sociálním vyloučením</a:t>
            </a:r>
          </a:p>
          <a:p>
            <a:pPr lvl="1"/>
            <a:r>
              <a:rPr lang="cs-CZ" dirty="0" smtClean="0"/>
              <a:t>rozvoj </a:t>
            </a:r>
            <a:r>
              <a:rPr lang="cs-CZ" b="1" dirty="0" smtClean="0"/>
              <a:t>infrastruktury</a:t>
            </a:r>
            <a:r>
              <a:rPr lang="cs-CZ" dirty="0" smtClean="0"/>
              <a:t> pro poskytování </a:t>
            </a:r>
            <a:r>
              <a:rPr lang="cs-CZ" b="1" dirty="0" smtClean="0"/>
              <a:t>zdravotnických služeb </a:t>
            </a:r>
            <a:r>
              <a:rPr lang="cs-CZ" dirty="0" smtClean="0"/>
              <a:t>a péče o zdraví</a:t>
            </a:r>
          </a:p>
          <a:p>
            <a:pPr lvl="1"/>
            <a:r>
              <a:rPr lang="cs-CZ" dirty="0" smtClean="0"/>
              <a:t>vznik nových a rozvoj existujících podnikatelských aktivit v oblasti </a:t>
            </a:r>
            <a:r>
              <a:rPr lang="cs-CZ" b="1" dirty="0" smtClean="0"/>
              <a:t>sociálního podnikání</a:t>
            </a:r>
          </a:p>
          <a:p>
            <a:pPr lvl="1"/>
            <a:r>
              <a:rPr lang="cs-CZ" dirty="0" smtClean="0"/>
              <a:t>rozvoj a zkvalitnění služeb </a:t>
            </a:r>
            <a:r>
              <a:rPr lang="cs-CZ" b="1" dirty="0" smtClean="0"/>
              <a:t>zaměstnanosti</a:t>
            </a:r>
          </a:p>
          <a:p>
            <a:pPr lvl="1"/>
            <a:r>
              <a:rPr lang="cs-CZ" dirty="0" smtClean="0"/>
              <a:t>zvýšení kvality a dostupnosti </a:t>
            </a:r>
            <a:r>
              <a:rPr lang="cs-CZ" b="1" dirty="0" smtClean="0"/>
              <a:t>infrastruktury</a:t>
            </a:r>
            <a:r>
              <a:rPr lang="cs-CZ" dirty="0" smtClean="0"/>
              <a:t> pro </a:t>
            </a:r>
            <a:r>
              <a:rPr lang="cs-CZ" b="1" dirty="0" smtClean="0"/>
              <a:t>vzdělávání a celoživotní učení</a:t>
            </a:r>
          </a:p>
          <a:p>
            <a:pPr lvl="1"/>
            <a:r>
              <a:rPr lang="cs-CZ" b="1" dirty="0" smtClean="0"/>
              <a:t>snížení energetické náročnosti </a:t>
            </a:r>
            <a:r>
              <a:rPr lang="cs-CZ" dirty="0" smtClean="0"/>
              <a:t>v sektoru bydlení</a:t>
            </a:r>
          </a:p>
          <a:p>
            <a:pPr lvl="1"/>
            <a:r>
              <a:rPr lang="cs-CZ" dirty="0" smtClean="0"/>
              <a:t>zefektivnění prezentace, posílení ochrany a rozvoje kulturního a přírodního dědictví</a:t>
            </a:r>
          </a:p>
          <a:p>
            <a:pPr lvl="1"/>
            <a:r>
              <a:rPr lang="cs-CZ" dirty="0" smtClean="0"/>
              <a:t>podpora pořizování a uplatňování dokumentů územního rozvoje</a:t>
            </a:r>
          </a:p>
          <a:p>
            <a:pPr lvl="1"/>
            <a:r>
              <a:rPr lang="cs-CZ" dirty="0" smtClean="0"/>
              <a:t>zvyšování efektivity a transparentnosti veřejné správy prostřednictvím rozvoje využití a kvality systémů ICT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Integrovaný regionální operační program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472608"/>
          </a:xfrm>
        </p:spPr>
        <p:txBody>
          <a:bodyPr>
            <a:normAutofit/>
          </a:bodyPr>
          <a:lstStyle/>
          <a:p>
            <a:r>
              <a:rPr lang="cs-CZ" sz="2400" b="1" dirty="0" smtClean="0"/>
              <a:t>Příklady podporovaných projektů:</a:t>
            </a:r>
          </a:p>
          <a:p>
            <a:pPr lvl="1"/>
            <a:r>
              <a:rPr lang="cs-CZ" sz="2000" dirty="0" smtClean="0"/>
              <a:t>příprava a provoz </a:t>
            </a:r>
            <a:r>
              <a:rPr lang="cs-CZ" sz="2000" b="1" dirty="0" smtClean="0"/>
              <a:t>sociálního podniku</a:t>
            </a:r>
            <a:r>
              <a:rPr lang="cs-CZ" sz="2000" dirty="0" smtClean="0"/>
              <a:t>,</a:t>
            </a:r>
          </a:p>
          <a:p>
            <a:pPr lvl="1"/>
            <a:r>
              <a:rPr lang="cs-CZ" sz="2000" dirty="0" smtClean="0"/>
              <a:t>investiční </a:t>
            </a:r>
            <a:r>
              <a:rPr lang="cs-CZ" sz="2000" b="1" dirty="0" smtClean="0"/>
              <a:t>aktivity vedoucí ke snižování nezaměstnanosti </a:t>
            </a:r>
            <a:r>
              <a:rPr lang="cs-CZ" sz="2000" dirty="0" smtClean="0"/>
              <a:t>a k podpoře sociálního začleňování;</a:t>
            </a:r>
          </a:p>
          <a:p>
            <a:pPr lvl="1"/>
            <a:r>
              <a:rPr lang="cs-CZ" sz="2000" b="1" dirty="0" smtClean="0"/>
              <a:t>snižování energetické náročnosti </a:t>
            </a:r>
            <a:r>
              <a:rPr lang="cs-CZ" sz="2000" dirty="0" smtClean="0"/>
              <a:t>v budovách pro bydlení a veřejných objektů, včetně podpory alternativních systémů a podpory obnovitelných zdrojů za určitých podmínek;</a:t>
            </a:r>
          </a:p>
          <a:p>
            <a:pPr lvl="1"/>
            <a:r>
              <a:rPr lang="cs-CZ" sz="2000" dirty="0" smtClean="0"/>
              <a:t>modernizace vybavení zařízení pro vzdělávání pro výuku českého jazyka a cizích jazyků, včetně českého jazyka pro cizince a osoby vyrůstající v odlišném jazykovém prostředí;</a:t>
            </a:r>
          </a:p>
          <a:p>
            <a:pPr lvl="1"/>
            <a:r>
              <a:rPr lang="cs-CZ" sz="2000" dirty="0" smtClean="0"/>
              <a:t>zajištění základní vybavenosti ICT, moderními mobilními technologiemi a zařízeními, konektivitou a softwarem;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OP Praha – pól růstu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328592"/>
          </a:xfrm>
        </p:spPr>
        <p:txBody>
          <a:bodyPr>
            <a:normAutofit fontScale="55000" lnSpcReduction="20000"/>
          </a:bodyPr>
          <a:lstStyle/>
          <a:p>
            <a:r>
              <a:rPr lang="cs-CZ" sz="3600" b="1" dirty="0" smtClean="0"/>
              <a:t>Podporované oblasti</a:t>
            </a:r>
          </a:p>
          <a:p>
            <a:pPr lvl="1"/>
            <a:r>
              <a:rPr lang="cs-CZ" sz="2900" dirty="0" smtClean="0"/>
              <a:t>posílení </a:t>
            </a:r>
            <a:r>
              <a:rPr lang="cs-CZ" sz="2900" b="1" dirty="0" smtClean="0"/>
              <a:t>výzkumu</a:t>
            </a:r>
            <a:r>
              <a:rPr lang="cs-CZ" sz="2900" dirty="0" smtClean="0"/>
              <a:t>, technologického </a:t>
            </a:r>
            <a:r>
              <a:rPr lang="cs-CZ" sz="2900" b="1" dirty="0" smtClean="0"/>
              <a:t>rozvoje a inovací</a:t>
            </a:r>
          </a:p>
          <a:p>
            <a:pPr lvl="1"/>
            <a:r>
              <a:rPr lang="cs-CZ" sz="2900" dirty="0" smtClean="0"/>
              <a:t>zvýšení </a:t>
            </a:r>
            <a:r>
              <a:rPr lang="cs-CZ" sz="2900" b="1" dirty="0" smtClean="0"/>
              <a:t>konkurenceschopnosti malého a středního podnikání</a:t>
            </a:r>
          </a:p>
          <a:p>
            <a:pPr lvl="1"/>
            <a:r>
              <a:rPr lang="cs-CZ" sz="2900" dirty="0" smtClean="0"/>
              <a:t>udržitelná mobilita a </a:t>
            </a:r>
            <a:r>
              <a:rPr lang="cs-CZ" sz="2900" b="1" dirty="0" smtClean="0"/>
              <a:t>energetické úspory</a:t>
            </a:r>
          </a:p>
          <a:p>
            <a:pPr lvl="1"/>
            <a:r>
              <a:rPr lang="cs-CZ" sz="2900" dirty="0" smtClean="0"/>
              <a:t>podpora </a:t>
            </a:r>
            <a:r>
              <a:rPr lang="cs-CZ" sz="2900" b="1" dirty="0" smtClean="0"/>
              <a:t>sociálního začleňování a boj proti chudobě</a:t>
            </a:r>
          </a:p>
          <a:p>
            <a:pPr lvl="1"/>
            <a:r>
              <a:rPr lang="cs-CZ" sz="2900" b="1" dirty="0" smtClean="0"/>
              <a:t>vzdělání a vzdělanost</a:t>
            </a:r>
          </a:p>
          <a:p>
            <a:r>
              <a:rPr lang="cs-CZ" sz="3600" b="1" dirty="0" smtClean="0"/>
              <a:t>Na co lze získat dotace</a:t>
            </a:r>
          </a:p>
          <a:p>
            <a:pPr lvl="1"/>
            <a:r>
              <a:rPr lang="cs-CZ" sz="2900" dirty="0" smtClean="0"/>
              <a:t>stimulaci využívání výsledků výzkumu a vývoje v aplikační sféře, veřejné i komerční</a:t>
            </a:r>
          </a:p>
          <a:p>
            <a:pPr lvl="1"/>
            <a:r>
              <a:rPr lang="cs-CZ" sz="2900" dirty="0" smtClean="0"/>
              <a:t>snižování energetické náročnosti budov (zateplování, rekuperace, využití OZE), zvyšování energetické účinnosti v dopravě a podpory využití veřejné dopravy firem na území Prahy</a:t>
            </a:r>
          </a:p>
          <a:p>
            <a:pPr lvl="1"/>
            <a:r>
              <a:rPr lang="cs-CZ" sz="2900" dirty="0" smtClean="0"/>
              <a:t>rozvoj sociálních služeb s cílem podpořit sociální začleňování a omezovat chudobu </a:t>
            </a:r>
          </a:p>
          <a:p>
            <a:pPr lvl="1"/>
            <a:r>
              <a:rPr lang="cs-CZ" sz="2900" dirty="0" smtClean="0"/>
              <a:t>malé a střední podnikatele na území hl. města prostřednictvím vytvoření kvalitní a kapacitně dostatečné infrastruktury a služeb pro podnikání (např. podnikatelská centra, inkubátory)</a:t>
            </a:r>
          </a:p>
          <a:p>
            <a:pPr lvl="1"/>
            <a:r>
              <a:rPr lang="cs-CZ" sz="2900" dirty="0" smtClean="0"/>
              <a:t>podporu školství na všech jeho úrovních: od předškolního, přes základní a střední až po vysokoškolské. </a:t>
            </a:r>
          </a:p>
          <a:p>
            <a:pPr lvl="1"/>
            <a:r>
              <a:rPr lang="cs-CZ" sz="2900" dirty="0" smtClean="0"/>
              <a:t>propojování vysokých škol, vědecko-výzkumných zařízení a podnikatelského sektoru</a:t>
            </a:r>
          </a:p>
          <a:p>
            <a:pPr lvl="1"/>
            <a:r>
              <a:rPr lang="cs-CZ" sz="2900" dirty="0" smtClean="0"/>
              <a:t>podporu školství na všech jeho úrovních: od předškolního, přes základní a střední až po vysokoškolské. </a:t>
            </a:r>
          </a:p>
          <a:p>
            <a:pPr lvl="1"/>
            <a:r>
              <a:rPr lang="cs-CZ" sz="2900" dirty="0" smtClean="0"/>
              <a:t>propojování vysokých škol, vědecko-výzkumných zařízení a podnikatelského sektor 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Program rozvoje venkova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4"/>
          </a:xfrm>
        </p:spPr>
        <p:txBody>
          <a:bodyPr>
            <a:normAutofit fontScale="62500" lnSpcReduction="20000"/>
          </a:bodyPr>
          <a:lstStyle/>
          <a:p>
            <a:r>
              <a:rPr lang="cs-CZ" dirty="0" smtClean="0"/>
              <a:t>Program rozvoje venkova na období 2014–2020 je nástrojem k čerpání dotací z Evropského zemědělského fondu pro rozvoj venkova. PRV přispěje ke </a:t>
            </a:r>
            <a:r>
              <a:rPr lang="cs-CZ" b="1" dirty="0" smtClean="0"/>
              <a:t>zlepšení stavu životního prostředí </a:t>
            </a:r>
            <a:r>
              <a:rPr lang="cs-CZ" dirty="0" smtClean="0"/>
              <a:t>obnovou, zachováním a zlepšením ekosystémů souvisejících se zemědělstvím a lesnictvím a podporou účinného využívání zdrojů v odvětvích zemědělství, potravinářství a lesnictví. </a:t>
            </a:r>
          </a:p>
          <a:p>
            <a:endParaRPr lang="cs-CZ" dirty="0" smtClean="0"/>
          </a:p>
          <a:p>
            <a:r>
              <a:rPr lang="cs-CZ" dirty="0" smtClean="0"/>
              <a:t>PRV dále umožní vytvořit podmínky pro </a:t>
            </a:r>
            <a:r>
              <a:rPr lang="cs-CZ" b="1" dirty="0" smtClean="0"/>
              <a:t>růst konkurenceschopnosti zemědělských a potravinářských podniků</a:t>
            </a:r>
            <a:r>
              <a:rPr lang="cs-CZ" dirty="0" smtClean="0"/>
              <a:t>, napomůže lepší organizaci potravinového řetězce, včetně </a:t>
            </a:r>
            <a:r>
              <a:rPr lang="cs-CZ" b="1" dirty="0" smtClean="0"/>
              <a:t>zpracovávání zemědělských produktů </a:t>
            </a:r>
            <a:r>
              <a:rPr lang="cs-CZ" dirty="0" smtClean="0"/>
              <a:t>a jejich </a:t>
            </a:r>
            <a:r>
              <a:rPr lang="cs-CZ" b="1" dirty="0" smtClean="0"/>
              <a:t>uvádění na trh</a:t>
            </a:r>
            <a:r>
              <a:rPr lang="cs-CZ" dirty="0" smtClean="0"/>
              <a:t>. Program bude také podporovat </a:t>
            </a:r>
            <a:r>
              <a:rPr lang="cs-CZ" b="1" dirty="0" smtClean="0"/>
              <a:t>diverzifikaci ekonomických aktivit ve venkovském prostoru </a:t>
            </a:r>
            <a:r>
              <a:rPr lang="cs-CZ" dirty="0" smtClean="0"/>
              <a:t>s cílem vytvářet nová pracovní místa a zvýšit hospodářský rozvoj. </a:t>
            </a:r>
          </a:p>
          <a:p>
            <a:endParaRPr lang="cs-CZ" dirty="0" smtClean="0"/>
          </a:p>
          <a:p>
            <a:r>
              <a:rPr lang="cs-CZ" dirty="0" smtClean="0"/>
              <a:t>Horizontální prioritou je </a:t>
            </a:r>
            <a:r>
              <a:rPr lang="cs-CZ" b="1" dirty="0" smtClean="0"/>
              <a:t>předávání znalostí a inovací formou vzdělávacích aktivit </a:t>
            </a:r>
            <a:r>
              <a:rPr lang="cs-CZ" dirty="0" smtClean="0"/>
              <a:t>a poradenstvím a spolupráce v oblasti zemědělství a lesnictví.</a:t>
            </a:r>
          </a:p>
          <a:p>
            <a:endParaRPr lang="cs-CZ" dirty="0" smtClean="0"/>
          </a:p>
          <a:p>
            <a:r>
              <a:rPr lang="cs-CZ" dirty="0" smtClean="0"/>
              <a:t>Nebudou podporovány </a:t>
            </a:r>
            <a:r>
              <a:rPr lang="cs-CZ" dirty="0" err="1" smtClean="0"/>
              <a:t>mikropodniky</a:t>
            </a:r>
            <a:r>
              <a:rPr lang="cs-CZ" dirty="0" smtClean="0"/>
              <a:t>.</a:t>
            </a:r>
            <a:endParaRPr lang="cs-CZ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OP Rybářství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>
            <a:normAutofit fontScale="62500" lnSpcReduction="20000"/>
          </a:bodyPr>
          <a:lstStyle/>
          <a:p>
            <a:r>
              <a:rPr lang="cs-CZ" dirty="0" smtClean="0"/>
              <a:t>Globálním cílem Operačního programu Rybářství 2014–2020 (OP Rybářství) je </a:t>
            </a:r>
            <a:r>
              <a:rPr lang="cs-CZ" b="1" dirty="0" smtClean="0"/>
              <a:t>udržitelná a konkurenceschopná akvakultura založená na inovacích</a:t>
            </a:r>
            <a:r>
              <a:rPr lang="cs-CZ" dirty="0" smtClean="0"/>
              <a:t>, konkurenceschopnosti, znalostech a účinnějším využití zdrojů. </a:t>
            </a:r>
          </a:p>
          <a:p>
            <a:r>
              <a:rPr lang="cs-CZ" dirty="0" smtClean="0"/>
              <a:t>Cílem je </a:t>
            </a:r>
            <a:r>
              <a:rPr lang="cs-CZ" b="1" dirty="0" smtClean="0"/>
              <a:t>rozvoj udržitelného chovu ryb </a:t>
            </a:r>
            <a:r>
              <a:rPr lang="cs-CZ" dirty="0" smtClean="0"/>
              <a:t>v České republice a </a:t>
            </a:r>
            <a:r>
              <a:rPr lang="cs-CZ" b="1" dirty="0" smtClean="0"/>
              <a:t>zajištění rovnoměrných dodávek sladkovodních ryb</a:t>
            </a:r>
            <a:r>
              <a:rPr lang="cs-CZ" dirty="0" smtClean="0"/>
              <a:t> během roku na domácí trh včetně rozvoje </a:t>
            </a:r>
            <a:r>
              <a:rPr lang="cs-CZ" dirty="0" err="1" smtClean="0"/>
              <a:t>mimoprodukčních</a:t>
            </a:r>
            <a:r>
              <a:rPr lang="cs-CZ" dirty="0" smtClean="0"/>
              <a:t> funkcí rybníků. Je nezbytné rozvíjet tradiční a osvědčené formy akvakultury (</a:t>
            </a:r>
            <a:r>
              <a:rPr lang="cs-CZ" b="1" dirty="0" smtClean="0"/>
              <a:t>rybníkářství</a:t>
            </a:r>
            <a:r>
              <a:rPr lang="cs-CZ" dirty="0" smtClean="0"/>
              <a:t>) pro zajištění produkce kapra a současně zavádět moderní intenzivní chovné systémy k zajištění celoročních dodávek ryb na trh.</a:t>
            </a:r>
          </a:p>
          <a:p>
            <a:endParaRPr lang="cs-CZ" dirty="0" smtClean="0"/>
          </a:p>
          <a:p>
            <a:r>
              <a:rPr lang="cs-CZ" dirty="0" smtClean="0"/>
              <a:t>Podpora z OP Rybářství je zaměřena na zachování udržitelné produkce tržních ryb z tradiční akvakultury v České republice, investice do recirkulačních zařízení, investice do konkurenceschopnosti tradiční akvakultury, zvýšení podílu zpracovaných ryb, propagaci akvakultury a podporu konzumace ryb, a vývoj nových nebo inovovaných produktů a technologií a jejich zavádění do podniků, podporu forem hospodaření přispívající k zachování či zlepšování stavu životního prostředí a biologické rozmanitosti a na celoživotní vzdělávání.</a:t>
            </a:r>
            <a:endParaRPr lang="cs-CZ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OP Technická pomoc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1600" dirty="0" smtClean="0"/>
              <a:t>Smyslem Operačního programu Technická pomoc (OP TP) je </a:t>
            </a:r>
            <a:r>
              <a:rPr lang="cs-CZ" sz="1600" b="1" dirty="0" smtClean="0"/>
              <a:t>financování administrativy</a:t>
            </a:r>
            <a:r>
              <a:rPr lang="cs-CZ" sz="1600" dirty="0" smtClean="0"/>
              <a:t>, podpory absorpční a administrativní kapacity </a:t>
            </a:r>
            <a:r>
              <a:rPr lang="cs-CZ" sz="1600" b="1" dirty="0" smtClean="0"/>
              <a:t>a doplňkových činností nutných pro zdárný chod celého systému </a:t>
            </a:r>
            <a:r>
              <a:rPr lang="cs-CZ" sz="1600" dirty="0" smtClean="0"/>
              <a:t>čerpání z ESI fondů v programovém období 2014–2020. OP TP bude stěžejní pro zajištění úspěšného působení Národního orgánu pro koordinaci i jiných orgánů.</a:t>
            </a:r>
          </a:p>
          <a:p>
            <a:endParaRPr lang="cs-CZ" sz="1600" dirty="0" smtClean="0"/>
          </a:p>
          <a:p>
            <a:r>
              <a:rPr lang="cs-CZ" sz="1600" dirty="0" smtClean="0"/>
              <a:t>Cílem OP TP je, aby prostředky z ESI fondů byly využity v co nejvyšší míře a co nejefektivněji.</a:t>
            </a:r>
          </a:p>
          <a:p>
            <a:endParaRPr lang="cs-CZ" sz="1600" dirty="0" smtClean="0"/>
          </a:p>
          <a:p>
            <a:r>
              <a:rPr lang="cs-CZ" sz="1600" dirty="0" smtClean="0"/>
              <a:t>Zaměřen bude na vytvoření podmínek pro naplňování cílů, které stanoví Dohoda o partnerství, včetně uplatnění principu partnerství také s partnery vně veřejné správy, přípravu programového období 2021+, zajištění publicity a absorpční kapacity především formou poskytování informací, podpory integrovaných přístupů, zajištění fungujícího Jednotného metodického prostředí a rozvoj lidských zdrojů na úrovni Dohody o partnerství. </a:t>
            </a:r>
          </a:p>
          <a:p>
            <a:endParaRPr lang="cs-CZ" sz="1600" dirty="0" smtClean="0"/>
          </a:p>
          <a:p>
            <a:r>
              <a:rPr lang="pt-BR" sz="1600" dirty="0" smtClean="0"/>
              <a:t>Strukturován bude do těchto prioritních os:</a:t>
            </a:r>
          </a:p>
          <a:p>
            <a:pPr lvl="1"/>
            <a:r>
              <a:rPr lang="cs-CZ" sz="1400" dirty="0" smtClean="0"/>
              <a:t>1) Řízení a koordinace Dohody o partnerství;</a:t>
            </a:r>
          </a:p>
          <a:p>
            <a:pPr lvl="1"/>
            <a:r>
              <a:rPr lang="cs-CZ" sz="1400" dirty="0" smtClean="0"/>
              <a:t>2) Jednotný monitorovací systém;</a:t>
            </a:r>
          </a:p>
          <a:p>
            <a:pPr lvl="1"/>
            <a:r>
              <a:rPr lang="cs-CZ" sz="1400" dirty="0" smtClean="0"/>
              <a:t>3) Rozvoj lidských zdrojů na úrovni Dohody o partnerství;</a:t>
            </a:r>
            <a:endParaRPr lang="cs-CZ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Evropské strukturální a investiční fondy“ (ESIF):</a:t>
            </a:r>
            <a:br>
              <a:rPr lang="cs-CZ" b="1" dirty="0" smtClean="0"/>
            </a:br>
            <a:endParaRPr lang="cs-CZ" b="1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268760"/>
            <a:ext cx="8686800" cy="4827166"/>
          </a:xfrm>
        </p:spPr>
        <p:txBody>
          <a:bodyPr>
            <a:noAutofit/>
          </a:bodyPr>
          <a:lstStyle/>
          <a:p>
            <a:r>
              <a:rPr lang="cs-CZ" sz="1700" b="1" dirty="0" smtClean="0"/>
              <a:t>EFRR (Evropský fond pro regionální rozvoj) </a:t>
            </a:r>
            <a:r>
              <a:rPr lang="cs-CZ" sz="1700" dirty="0" smtClean="0"/>
              <a:t> - podpora produktivních </a:t>
            </a:r>
            <a:r>
              <a:rPr lang="cs-CZ" sz="1700" b="1" dirty="0" smtClean="0"/>
              <a:t>investic</a:t>
            </a:r>
            <a:r>
              <a:rPr lang="cs-CZ" sz="1700" dirty="0" smtClean="0"/>
              <a:t> převážně pro </a:t>
            </a:r>
            <a:r>
              <a:rPr lang="cs-CZ" sz="1700" b="1" dirty="0" smtClean="0"/>
              <a:t>malé a střední podniky</a:t>
            </a:r>
            <a:r>
              <a:rPr lang="cs-CZ" sz="1700" dirty="0" smtClean="0"/>
              <a:t>, budování </a:t>
            </a:r>
            <a:r>
              <a:rPr lang="cs-CZ" sz="1700" b="1" dirty="0" smtClean="0"/>
              <a:t>infrastruktur</a:t>
            </a:r>
            <a:r>
              <a:rPr lang="cs-CZ" sz="1700" dirty="0" smtClean="0"/>
              <a:t> pro základní služby občanům a podnikatelům, investice do </a:t>
            </a:r>
            <a:r>
              <a:rPr lang="cs-CZ" sz="1700" b="1" dirty="0" smtClean="0"/>
              <a:t>výzkumu a vývoje</a:t>
            </a:r>
            <a:r>
              <a:rPr lang="cs-CZ" sz="1700" dirty="0" smtClean="0"/>
              <a:t>, do zajištění vnitřního potenciálu regionů a pro vytváření sítí, spolupráce a výměnu zkušeností;</a:t>
            </a:r>
          </a:p>
          <a:p>
            <a:endParaRPr lang="cs-CZ" sz="1700" dirty="0" smtClean="0"/>
          </a:p>
          <a:p>
            <a:r>
              <a:rPr lang="cs-CZ" sz="1700" b="1" dirty="0" smtClean="0"/>
              <a:t>ESF (Evropský sociální fond)</a:t>
            </a:r>
            <a:r>
              <a:rPr lang="cs-CZ" sz="1700" dirty="0" smtClean="0"/>
              <a:t>  - podpora </a:t>
            </a:r>
            <a:r>
              <a:rPr lang="cs-CZ" sz="1700" b="1" dirty="0" smtClean="0"/>
              <a:t>zaměstnanosti</a:t>
            </a:r>
            <a:r>
              <a:rPr lang="cs-CZ" sz="1700" dirty="0" smtClean="0"/>
              <a:t>, vyšší úroveň </a:t>
            </a:r>
            <a:r>
              <a:rPr lang="cs-CZ" sz="1700" b="1" dirty="0" smtClean="0"/>
              <a:t>vzdělávání</a:t>
            </a:r>
            <a:r>
              <a:rPr lang="cs-CZ" sz="1700" dirty="0" smtClean="0"/>
              <a:t>, rovnost pohlaví, </a:t>
            </a:r>
            <a:r>
              <a:rPr lang="cs-CZ" sz="1700" b="1" dirty="0" smtClean="0"/>
              <a:t>rovné příležitosti </a:t>
            </a:r>
            <a:r>
              <a:rPr lang="cs-CZ" sz="1700" dirty="0" smtClean="0"/>
              <a:t>a nediskriminaci a podpora sociálního začleňování a boj s chudobou;</a:t>
            </a:r>
          </a:p>
          <a:p>
            <a:endParaRPr lang="cs-CZ" sz="1700" dirty="0" smtClean="0"/>
          </a:p>
          <a:p>
            <a:r>
              <a:rPr lang="cs-CZ" sz="1700" b="1" dirty="0" smtClean="0"/>
              <a:t>FS (Fond soudržnosti)</a:t>
            </a:r>
            <a:r>
              <a:rPr lang="cs-CZ" sz="1700" dirty="0" smtClean="0"/>
              <a:t>  - investice do </a:t>
            </a:r>
            <a:r>
              <a:rPr lang="cs-CZ" sz="1700" b="1" dirty="0" smtClean="0"/>
              <a:t>infrastruktury</a:t>
            </a:r>
            <a:r>
              <a:rPr lang="cs-CZ" sz="1700" dirty="0" smtClean="0"/>
              <a:t> v oblastech </a:t>
            </a:r>
            <a:r>
              <a:rPr lang="cs-CZ" sz="1700" b="1" dirty="0" smtClean="0"/>
              <a:t>životního prostředí</a:t>
            </a:r>
            <a:r>
              <a:rPr lang="cs-CZ" sz="1700" dirty="0" smtClean="0"/>
              <a:t>, </a:t>
            </a:r>
            <a:r>
              <a:rPr lang="cs-CZ" sz="1700" b="1" dirty="0" smtClean="0"/>
              <a:t>dopravní</a:t>
            </a:r>
            <a:r>
              <a:rPr lang="cs-CZ" sz="1700" dirty="0" smtClean="0"/>
              <a:t> infrastruktury evropského významu a efektivního využívání </a:t>
            </a:r>
            <a:r>
              <a:rPr lang="cs-CZ" sz="1700" b="1" dirty="0" smtClean="0"/>
              <a:t>energie</a:t>
            </a:r>
            <a:r>
              <a:rPr lang="cs-CZ" sz="1700" dirty="0" smtClean="0"/>
              <a:t>; </a:t>
            </a:r>
          </a:p>
          <a:p>
            <a:endParaRPr lang="cs-CZ" sz="1700" dirty="0" smtClean="0"/>
          </a:p>
          <a:p>
            <a:r>
              <a:rPr lang="cs-CZ" sz="1700" b="1" dirty="0" smtClean="0"/>
              <a:t>EZFRV (Evropský zemědělský fond pro rozvoj venkova)</a:t>
            </a:r>
            <a:r>
              <a:rPr lang="cs-CZ" sz="1700" dirty="0" smtClean="0"/>
              <a:t>  - podpora konkurenceschopnosti </a:t>
            </a:r>
            <a:r>
              <a:rPr lang="cs-CZ" sz="1700" b="1" dirty="0" smtClean="0"/>
              <a:t>zemědělství</a:t>
            </a:r>
            <a:r>
              <a:rPr lang="cs-CZ" sz="1700" dirty="0" smtClean="0"/>
              <a:t>, udržitelné nakládání s přírodními zdroji a vyvážený rozvoj venkovských území;</a:t>
            </a:r>
          </a:p>
          <a:p>
            <a:endParaRPr lang="cs-CZ" sz="1700" dirty="0" smtClean="0"/>
          </a:p>
          <a:p>
            <a:r>
              <a:rPr lang="cs-CZ" sz="1700" b="1" dirty="0" smtClean="0"/>
              <a:t>ENRF (Evropský námořní a rybářský fond)</a:t>
            </a:r>
            <a:r>
              <a:rPr lang="cs-CZ" sz="1700" dirty="0" smtClean="0"/>
              <a:t>  - v ČR zaměřena na podporu </a:t>
            </a:r>
            <a:r>
              <a:rPr lang="cs-CZ" sz="1700" b="1" dirty="0" smtClean="0"/>
              <a:t>akvakultury</a:t>
            </a:r>
          </a:p>
          <a:p>
            <a:endParaRPr lang="cs-CZ" sz="17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OP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340768"/>
            <a:ext cx="8686800" cy="4525963"/>
          </a:xfrm>
        </p:spPr>
        <p:txBody>
          <a:bodyPr>
            <a:noAutofit/>
          </a:bodyPr>
          <a:lstStyle/>
          <a:p>
            <a:r>
              <a:rPr lang="cs-CZ" sz="1600" b="1" dirty="0" smtClean="0"/>
              <a:t>OP Evropská územní spolupráce</a:t>
            </a:r>
          </a:p>
          <a:p>
            <a:r>
              <a:rPr lang="cs-CZ" sz="1200" dirty="0" smtClean="0">
                <a:hlinkClick r:id="rId2"/>
              </a:rPr>
              <a:t>Operační program </a:t>
            </a:r>
            <a:r>
              <a:rPr lang="cs-CZ" sz="1200" dirty="0" err="1" smtClean="0">
                <a:hlinkClick r:id="rId2"/>
              </a:rPr>
              <a:t>přeshraniční</a:t>
            </a:r>
            <a:r>
              <a:rPr lang="cs-CZ" sz="1200" dirty="0" smtClean="0">
                <a:hlinkClick r:id="rId2"/>
              </a:rPr>
              <a:t> spolupráce mezi Českou republikou a Polskou republikou</a:t>
            </a:r>
            <a:r>
              <a:rPr lang="cs-CZ" sz="1200" dirty="0" smtClean="0"/>
              <a:t>, řízený Ministerstvem pro místní rozvoj;</a:t>
            </a:r>
          </a:p>
          <a:p>
            <a:r>
              <a:rPr lang="cs-CZ" sz="1200" dirty="0" smtClean="0">
                <a:hlinkClick r:id="rId3"/>
              </a:rPr>
              <a:t>Operační program </a:t>
            </a:r>
            <a:r>
              <a:rPr lang="cs-CZ" sz="1200" dirty="0" err="1" smtClean="0">
                <a:hlinkClick r:id="rId3"/>
              </a:rPr>
              <a:t>přeshraniční</a:t>
            </a:r>
            <a:r>
              <a:rPr lang="cs-CZ" sz="1200" dirty="0" smtClean="0">
                <a:hlinkClick r:id="rId3"/>
              </a:rPr>
              <a:t> spolupráce mezi Slovenskou republikou a Českou republikou</a:t>
            </a:r>
            <a:r>
              <a:rPr lang="cs-CZ" sz="1200" dirty="0" smtClean="0"/>
              <a:t>, koordinovaný na území České republiky Ministerstvem pro místní rozvoj;</a:t>
            </a:r>
          </a:p>
          <a:p>
            <a:r>
              <a:rPr lang="cs-CZ" sz="1200" dirty="0" smtClean="0">
                <a:hlinkClick r:id="rId4"/>
              </a:rPr>
              <a:t>Operační program </a:t>
            </a:r>
            <a:r>
              <a:rPr lang="cs-CZ" sz="1200" dirty="0" err="1" smtClean="0">
                <a:hlinkClick r:id="rId4"/>
              </a:rPr>
              <a:t>přeshraniční</a:t>
            </a:r>
            <a:r>
              <a:rPr lang="cs-CZ" sz="1200" dirty="0" smtClean="0">
                <a:hlinkClick r:id="rId4"/>
              </a:rPr>
              <a:t> spolupráce mezi Rakouskou republikou a Českou republikou</a:t>
            </a:r>
            <a:r>
              <a:rPr lang="cs-CZ" sz="1200" dirty="0" smtClean="0"/>
              <a:t>, koordinovaný na území České republiky Ministerstvem pro místní rozvoj;</a:t>
            </a:r>
          </a:p>
          <a:p>
            <a:r>
              <a:rPr lang="cs-CZ" sz="1200" dirty="0" smtClean="0"/>
              <a:t>Operační program </a:t>
            </a:r>
            <a:r>
              <a:rPr lang="cs-CZ" sz="1200" dirty="0" err="1" smtClean="0"/>
              <a:t>přeshraniční</a:t>
            </a:r>
            <a:r>
              <a:rPr lang="cs-CZ" sz="1200" dirty="0" smtClean="0"/>
              <a:t> spolupráce mezi Svobodným státem Bavorsko a Českou republikou, koordinovaný na území České republiky Ministerstvem pro místní rozvoj;</a:t>
            </a:r>
          </a:p>
          <a:p>
            <a:r>
              <a:rPr lang="cs-CZ" sz="1200" dirty="0" smtClean="0">
                <a:hlinkClick r:id="rId5"/>
              </a:rPr>
              <a:t>Operační program </a:t>
            </a:r>
            <a:r>
              <a:rPr lang="cs-CZ" sz="1200" dirty="0" err="1" smtClean="0">
                <a:hlinkClick r:id="rId5"/>
              </a:rPr>
              <a:t>přeshraniční</a:t>
            </a:r>
            <a:r>
              <a:rPr lang="cs-CZ" sz="1200" dirty="0" smtClean="0">
                <a:hlinkClick r:id="rId5"/>
              </a:rPr>
              <a:t> spolupráce mezi Svobodným státem Sasko a Českou republikou</a:t>
            </a:r>
            <a:r>
              <a:rPr lang="cs-CZ" sz="1200" dirty="0" smtClean="0"/>
              <a:t>, koordinovaný na území České republiky Ministerstvem pro místní rozvoj;</a:t>
            </a:r>
          </a:p>
          <a:p>
            <a:endParaRPr lang="cs-CZ" sz="1600" b="1" dirty="0" smtClean="0"/>
          </a:p>
          <a:p>
            <a:r>
              <a:rPr lang="cs-CZ" sz="1600" b="1" dirty="0" smtClean="0"/>
              <a:t>Nadnárodní a mezinárodní spolupráce</a:t>
            </a:r>
          </a:p>
          <a:p>
            <a:r>
              <a:rPr lang="cs-CZ" sz="1200" dirty="0" smtClean="0">
                <a:hlinkClick r:id="rId6"/>
              </a:rPr>
              <a:t>Operační program nadnárodní spolupráce </a:t>
            </a:r>
            <a:r>
              <a:rPr lang="cs-CZ" sz="1200" dirty="0" err="1" smtClean="0">
                <a:hlinkClick r:id="rId6"/>
              </a:rPr>
              <a:t>Central</a:t>
            </a:r>
            <a:r>
              <a:rPr lang="cs-CZ" sz="1200" dirty="0" smtClean="0">
                <a:hlinkClick r:id="rId6"/>
              </a:rPr>
              <a:t> </a:t>
            </a:r>
            <a:r>
              <a:rPr lang="cs-CZ" sz="1200" dirty="0" err="1" smtClean="0">
                <a:hlinkClick r:id="rId6"/>
              </a:rPr>
              <a:t>Europe</a:t>
            </a:r>
            <a:r>
              <a:rPr lang="cs-CZ" sz="1200" dirty="0" smtClean="0">
                <a:hlinkClick r:id="rId6"/>
              </a:rPr>
              <a:t> 2020</a:t>
            </a:r>
            <a:r>
              <a:rPr lang="cs-CZ" sz="1200" dirty="0" smtClean="0"/>
              <a:t>, koordinovaný na území České republiky Ministerstvem pro místní rozvoj;</a:t>
            </a:r>
          </a:p>
          <a:p>
            <a:r>
              <a:rPr lang="cs-CZ" sz="1200" dirty="0" smtClean="0">
                <a:hlinkClick r:id="rId7"/>
              </a:rPr>
              <a:t>Operační program nadnárodní spolupráce </a:t>
            </a:r>
            <a:r>
              <a:rPr lang="cs-CZ" sz="1200" dirty="0" err="1" smtClean="0">
                <a:hlinkClick r:id="rId7"/>
              </a:rPr>
              <a:t>Danube</a:t>
            </a:r>
            <a:r>
              <a:rPr lang="cs-CZ" sz="1200" dirty="0" smtClean="0">
                <a:hlinkClick r:id="rId7"/>
              </a:rPr>
              <a:t>, koordinovaný na území České republiky Ministerstvem pro místní rozvoj (schválen dodatečně usnesením vlády ČR č. 447 ze dne 12. června 2013)</a:t>
            </a:r>
            <a:r>
              <a:rPr lang="cs-CZ" sz="1200" dirty="0" smtClean="0"/>
              <a:t>;</a:t>
            </a:r>
          </a:p>
          <a:p>
            <a:r>
              <a:rPr lang="cs-CZ" sz="1200" dirty="0" smtClean="0"/>
              <a:t>Operační programy meziregionální spolupráce, koordinované na území České republiky Ministerstvem pro místní rozvoj.</a:t>
            </a:r>
          </a:p>
          <a:p>
            <a:r>
              <a:rPr lang="cs-CZ" sz="1200" dirty="0" smtClean="0">
                <a:hlinkClick r:id="rId8"/>
              </a:rPr>
              <a:t>ESPON 2020</a:t>
            </a:r>
            <a:endParaRPr lang="cs-CZ" sz="1200" dirty="0" smtClean="0"/>
          </a:p>
          <a:p>
            <a:r>
              <a:rPr lang="cs-CZ" sz="1200" dirty="0" smtClean="0">
                <a:hlinkClick r:id="rId9"/>
              </a:rPr>
              <a:t>Operační program INTERACT III</a:t>
            </a:r>
            <a:endParaRPr lang="cs-CZ" sz="1200" dirty="0" smtClean="0"/>
          </a:p>
          <a:p>
            <a:r>
              <a:rPr lang="cs-CZ" sz="1200" dirty="0" smtClean="0"/>
              <a:t>Programy byly vymezeny v návaznosti na 8 tematických okruhů stanovených na národní úrovni, které představují „převodník“ mezi úrovní národních rozvojových priorit a cílů a prioritních os jednotlivých programů. Tyto okruhy se opírají o řádně zdůvodněné problémové analýzy zpracované resorty, kraji a zástupci měst a obcí a byly podrobeny dlouhé, důkladné a detailní debatě a systematickému ověřování potřeb ze strany partnerů.</a:t>
            </a:r>
          </a:p>
          <a:p>
            <a:endParaRPr lang="cs-CZ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www.</a:t>
            </a:r>
            <a:r>
              <a:rPr lang="cs-CZ" dirty="0" err="1" smtClean="0">
                <a:hlinkClick r:id="rId2"/>
              </a:rPr>
              <a:t>mmr.cz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www.</a:t>
            </a:r>
            <a:r>
              <a:rPr lang="cs-CZ" dirty="0" err="1" smtClean="0">
                <a:hlinkClick r:id="rId3"/>
              </a:rPr>
              <a:t>enovation.cz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ESIF</a:t>
            </a:r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7703046" cy="544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dokumenty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Záměrem Evropské unie je, aby výše zmíněné fondy maximálním možným způsobem přispěly k naplňování </a:t>
            </a:r>
            <a:r>
              <a:rPr lang="cs-CZ" sz="2800" b="1" dirty="0" smtClean="0"/>
              <a:t>strategie EU 2020 </a:t>
            </a:r>
            <a:r>
              <a:rPr lang="cs-CZ" sz="2800" dirty="0" smtClean="0"/>
              <a:t>– Strategie pro inteligentní a udržitelný růst podporující začlenění. Pro lepší využití těchto fondů ve prospěch strategie EU 2020 zpracuje každý stát </a:t>
            </a:r>
            <a:r>
              <a:rPr lang="cs-CZ" sz="2800" b="1" dirty="0" smtClean="0"/>
              <a:t>Dohodu o partnerství</a:t>
            </a:r>
            <a:r>
              <a:rPr lang="cs-CZ" sz="2800" dirty="0" smtClean="0"/>
              <a:t>, kterou schvaluje Evropská komise. K jejímu naplňování přispějí jednotlivé programy</a:t>
            </a:r>
            <a:r>
              <a:rPr lang="cs-CZ" dirty="0" smtClean="0"/>
              <a:t>.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Cíle  EU 2020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000" dirty="0" smtClean="0"/>
              <a:t>Dosažení </a:t>
            </a:r>
            <a:r>
              <a:rPr lang="cs-CZ" sz="2000" b="1" dirty="0" smtClean="0"/>
              <a:t>75% zaměstnanosti </a:t>
            </a:r>
            <a:r>
              <a:rPr lang="cs-CZ" sz="2000" dirty="0" smtClean="0"/>
              <a:t>žen a mužů ve věku od 20 do 64 let,</a:t>
            </a:r>
          </a:p>
          <a:p>
            <a:r>
              <a:rPr lang="cs-CZ" sz="2000" b="1" dirty="0" smtClean="0"/>
              <a:t>3 % HDP </a:t>
            </a:r>
            <a:r>
              <a:rPr lang="cs-CZ" sz="2000" dirty="0" smtClean="0"/>
              <a:t>by měly tvořit prostředky směřující do vědy a výzkumu,</a:t>
            </a:r>
          </a:p>
          <a:p>
            <a:r>
              <a:rPr lang="cs-CZ" sz="2000" b="1" dirty="0" smtClean="0"/>
              <a:t>Snížení emisí </a:t>
            </a:r>
            <a:r>
              <a:rPr lang="cs-CZ" sz="2000" dirty="0" smtClean="0"/>
              <a:t>skleníkových plynů </a:t>
            </a:r>
            <a:r>
              <a:rPr lang="cs-CZ" sz="2000" b="1" dirty="0" smtClean="0"/>
              <a:t>o 20 % </a:t>
            </a:r>
            <a:r>
              <a:rPr lang="cs-CZ" sz="2000" dirty="0" smtClean="0"/>
              <a:t>oproti úrovním roku 1990 a </a:t>
            </a:r>
            <a:r>
              <a:rPr lang="cs-CZ" sz="2000" b="1" dirty="0" smtClean="0"/>
              <a:t>zvýšení podílu </a:t>
            </a:r>
            <a:r>
              <a:rPr lang="cs-CZ" sz="2000" dirty="0" smtClean="0"/>
              <a:t>energie z obnovitelných zdrojů v konečné spotřebě energie </a:t>
            </a:r>
            <a:r>
              <a:rPr lang="cs-CZ" sz="2000" b="1" dirty="0" smtClean="0"/>
              <a:t>na 20 % </a:t>
            </a:r>
            <a:r>
              <a:rPr lang="cs-CZ" sz="2000" dirty="0" smtClean="0"/>
              <a:t>a posun ke </a:t>
            </a:r>
            <a:r>
              <a:rPr lang="cs-CZ" sz="2000" b="1" dirty="0" smtClean="0"/>
              <a:t>zvýšení energetické účinnosti o 20 %,</a:t>
            </a:r>
          </a:p>
          <a:p>
            <a:r>
              <a:rPr lang="cs-CZ" sz="2000" dirty="0" smtClean="0"/>
              <a:t>Zlepšení úrovně vzdělání, zejména snahou </a:t>
            </a:r>
            <a:r>
              <a:rPr lang="cs-CZ" sz="2000" b="1" dirty="0" smtClean="0"/>
              <a:t>snížit míru předčasného ukončování školní docházky pod 10 % </a:t>
            </a:r>
            <a:r>
              <a:rPr lang="cs-CZ" sz="2000" dirty="0" smtClean="0"/>
              <a:t>a zvýšit podíl osob ve věku 30-34 let s </a:t>
            </a:r>
            <a:r>
              <a:rPr lang="cs-CZ" sz="2000" b="1" dirty="0" smtClean="0"/>
              <a:t>dokončeným terciárním </a:t>
            </a:r>
            <a:r>
              <a:rPr lang="cs-CZ" sz="2000" dirty="0" smtClean="0"/>
              <a:t>nebo srovnatelným vzděláním na nejméně 40 %</a:t>
            </a:r>
          </a:p>
          <a:p>
            <a:r>
              <a:rPr lang="cs-CZ" sz="2000" b="1" dirty="0" smtClean="0"/>
              <a:t>Snížit počet lidí ohrožených chudobou </a:t>
            </a:r>
            <a:r>
              <a:rPr lang="cs-CZ" sz="2000" dirty="0" smtClean="0"/>
              <a:t>nebo vyloučením nejméně o 20 milionů.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ČR v Makroekonomických číslech</a:t>
            </a:r>
            <a:br>
              <a:rPr lang="cs-CZ" dirty="0" smtClean="0"/>
            </a:br>
            <a:r>
              <a:rPr lang="cs-CZ" dirty="0" smtClean="0"/>
              <a:t>porovnání let 2008 a 2012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Pokles HDP </a:t>
            </a:r>
            <a:r>
              <a:rPr lang="pl-PL" dirty="0" smtClean="0"/>
              <a:t>o 1,2 </a:t>
            </a:r>
            <a:r>
              <a:rPr lang="cs-CZ" dirty="0" smtClean="0"/>
              <a:t>%; </a:t>
            </a:r>
          </a:p>
          <a:p>
            <a:r>
              <a:rPr lang="cs-CZ" dirty="0" smtClean="0"/>
              <a:t>klesající výdaje domácností meziročně nižší o 3,6 %,</a:t>
            </a:r>
          </a:p>
          <a:p>
            <a:r>
              <a:rPr lang="cs-CZ" dirty="0" smtClean="0"/>
              <a:t>hodnota stavebních prací o 23 % nižší, </a:t>
            </a:r>
          </a:p>
          <a:p>
            <a:r>
              <a:rPr lang="cs-CZ" dirty="0" smtClean="0"/>
              <a:t>meziroční pokles průmyslové výroby již 6 %,</a:t>
            </a:r>
          </a:p>
          <a:p>
            <a:r>
              <a:rPr lang="cs-CZ" dirty="0" smtClean="0"/>
              <a:t>zaměstnanost v české ekonomice snížila o 112 tisíc osob,</a:t>
            </a:r>
          </a:p>
          <a:p>
            <a:r>
              <a:rPr lang="cs-CZ" dirty="0" smtClean="0"/>
              <a:t>energetická náročnost české ekonomiky je v porovnání s ostatními členskými zeměmi EU vysoká,</a:t>
            </a:r>
          </a:p>
          <a:p>
            <a:r>
              <a:rPr lang="cs-CZ" dirty="0" smtClean="0"/>
              <a:t>potřeba dobudování a modernizace kvalitních páteřních infrastruktur,</a:t>
            </a:r>
          </a:p>
          <a:p>
            <a:r>
              <a:rPr lang="cs-CZ" dirty="0" smtClean="0"/>
              <a:t>nízká kvalita institucí - velmi špatné fungování veřejné správy.</a:t>
            </a:r>
          </a:p>
          <a:p>
            <a:endParaRPr lang="cs-CZ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Národní cíle České republiky v rámci Strategie Evropa 2020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268760"/>
            <a:ext cx="8686800" cy="4525963"/>
          </a:xfrm>
        </p:spPr>
        <p:txBody>
          <a:bodyPr>
            <a:noAutofit/>
          </a:bodyPr>
          <a:lstStyle/>
          <a:p>
            <a:r>
              <a:rPr lang="cs-CZ" sz="1600" dirty="0" smtClean="0"/>
              <a:t>Stávající podoba národních cílů ČR stanovených na základě strategie Evropa 2020 je tak následující:</a:t>
            </a:r>
          </a:p>
          <a:p>
            <a:pPr lvl="0"/>
            <a:r>
              <a:rPr lang="cs-CZ" sz="1600" b="1" dirty="0" smtClean="0"/>
              <a:t>Zaměstnanost</a:t>
            </a:r>
            <a:endParaRPr lang="cs-CZ" sz="1600" dirty="0" smtClean="0"/>
          </a:p>
          <a:p>
            <a:pPr lvl="1"/>
            <a:r>
              <a:rPr lang="cs-CZ" sz="1400" dirty="0" smtClean="0"/>
              <a:t>cíl celkové míry zaměstnanosti ve výši 75 %.</a:t>
            </a:r>
          </a:p>
          <a:p>
            <a:pPr lvl="1"/>
            <a:r>
              <a:rPr lang="cs-CZ" sz="1400" dirty="0" smtClean="0"/>
              <a:t>cíl snížení administrativní zátěže podnikatelů oproti r. 2005: 30 %,</a:t>
            </a:r>
          </a:p>
          <a:p>
            <a:pPr lvl="1"/>
            <a:r>
              <a:rPr lang="cs-CZ" sz="1400" dirty="0" smtClean="0"/>
              <a:t>cíl zvýšení produktivity práce oproti r. 2010: 20 %.</a:t>
            </a:r>
          </a:p>
          <a:p>
            <a:pPr lvl="0"/>
            <a:endParaRPr lang="cs-CZ" sz="1600" b="1" dirty="0" smtClean="0"/>
          </a:p>
          <a:p>
            <a:pPr lvl="0"/>
            <a:r>
              <a:rPr lang="cs-CZ" sz="1600" b="1" dirty="0" smtClean="0"/>
              <a:t>Investice do výzkumu a vývoje</a:t>
            </a:r>
            <a:endParaRPr lang="cs-CZ" sz="1600" dirty="0" smtClean="0"/>
          </a:p>
          <a:p>
            <a:pPr lvl="1"/>
            <a:r>
              <a:rPr lang="cs-CZ" sz="1400" dirty="0" smtClean="0"/>
              <a:t>cíl investic do výzkumu a vývoje ve výši 2,7 % HDP.</a:t>
            </a:r>
          </a:p>
          <a:p>
            <a:pPr lvl="0"/>
            <a:endParaRPr lang="cs-CZ" sz="1600" b="1" dirty="0" smtClean="0"/>
          </a:p>
          <a:p>
            <a:pPr lvl="0"/>
            <a:r>
              <a:rPr lang="cs-CZ" sz="1600" b="1" dirty="0" smtClean="0"/>
              <a:t>Zvyšování energetické účinnosti</a:t>
            </a:r>
            <a:endParaRPr lang="cs-CZ" sz="1600" dirty="0" smtClean="0"/>
          </a:p>
          <a:p>
            <a:pPr lvl="1"/>
            <a:r>
              <a:rPr lang="cs-CZ" sz="1400" dirty="0" smtClean="0"/>
              <a:t>cíl úspory spotřeby primárních energetických zdrojů.</a:t>
            </a:r>
          </a:p>
          <a:p>
            <a:endParaRPr lang="cs-CZ" sz="1600" dirty="0" smtClean="0"/>
          </a:p>
          <a:p>
            <a:pPr lvl="0"/>
            <a:r>
              <a:rPr lang="cs-CZ" sz="1600" b="1" dirty="0" smtClean="0"/>
              <a:t>Vzdělání</a:t>
            </a:r>
            <a:endParaRPr lang="cs-CZ" sz="1600" dirty="0" smtClean="0"/>
          </a:p>
          <a:p>
            <a:pPr lvl="1"/>
            <a:r>
              <a:rPr lang="cs-CZ" sz="1400" dirty="0" smtClean="0"/>
              <a:t>cíl poměru vysokoškolsky vzdělaných lidí ve věku 30‑34 let ve výši 32 %.</a:t>
            </a:r>
          </a:p>
          <a:p>
            <a:pPr lvl="1"/>
            <a:r>
              <a:rPr lang="cs-CZ" sz="1400" dirty="0" smtClean="0"/>
              <a:t>cíl poměru žáků předčasně opouštějících vzdělávací zařízení ve výši 5,5 %.</a:t>
            </a:r>
          </a:p>
          <a:p>
            <a:pPr lvl="0"/>
            <a:endParaRPr lang="cs-CZ" sz="1600" b="1" dirty="0" smtClean="0"/>
          </a:p>
          <a:p>
            <a:pPr lvl="0"/>
            <a:r>
              <a:rPr lang="cs-CZ" sz="1600" b="1" dirty="0" smtClean="0"/>
              <a:t>Sociální začleňování a snižování chudoby</a:t>
            </a:r>
            <a:endParaRPr lang="cs-CZ" sz="1600" dirty="0" smtClean="0"/>
          </a:p>
          <a:p>
            <a:pPr lvl="1"/>
            <a:r>
              <a:rPr lang="cs-CZ" sz="1400" dirty="0" smtClean="0"/>
              <a:t>cíl udržet hranici počtu osob ohrožených chudobou materiální deprivací nebo žijících v domácnostech bez zaměstnané osoby do roku 2020 oproti roku 2008</a:t>
            </a:r>
          </a:p>
          <a:p>
            <a:endParaRPr lang="cs-CZ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Programy pro programové období 2014 – 2020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>
            <a:normAutofit fontScale="32500" lnSpcReduction="20000"/>
          </a:bodyPr>
          <a:lstStyle/>
          <a:p>
            <a:pPr>
              <a:spcBef>
                <a:spcPts val="2400"/>
              </a:spcBef>
            </a:pPr>
            <a:r>
              <a:rPr lang="cs-CZ" sz="4300" b="1" u="sng" dirty="0" smtClean="0">
                <a:hlinkClick r:id="rId2"/>
              </a:rPr>
              <a:t>Operační program Podnikání a inovace pro konkurenceschopnost</a:t>
            </a:r>
            <a:r>
              <a:rPr lang="cs-CZ" sz="4300" dirty="0" smtClean="0"/>
              <a:t>, řízený Ministerstvem průmyslu a obchodu;</a:t>
            </a:r>
          </a:p>
          <a:p>
            <a:pPr lvl="1"/>
            <a:r>
              <a:rPr lang="cs-CZ" sz="3700" dirty="0" smtClean="0"/>
              <a:t>EFRR: 4,17 mld. EUR</a:t>
            </a:r>
          </a:p>
          <a:p>
            <a:pPr>
              <a:spcBef>
                <a:spcPts val="600"/>
              </a:spcBef>
            </a:pPr>
            <a:r>
              <a:rPr lang="cs-CZ" sz="4300" b="1" u="sng" dirty="0" smtClean="0">
                <a:hlinkClick r:id="rId3"/>
              </a:rPr>
              <a:t>Operační program Výzkum, vývoj a vzdělávání</a:t>
            </a:r>
            <a:r>
              <a:rPr lang="cs-CZ" sz="4300" dirty="0" smtClean="0"/>
              <a:t>, řízený Ministerstvem školství, mládeže a tělovýchovy;</a:t>
            </a:r>
          </a:p>
          <a:p>
            <a:pPr lvl="1"/>
            <a:r>
              <a:rPr lang="cs-CZ" sz="3700" dirty="0" smtClean="0"/>
              <a:t>EFRR: 1,55 mld. EUR, ESF: 1,23 mld. EUR</a:t>
            </a:r>
          </a:p>
          <a:p>
            <a:pPr>
              <a:spcBef>
                <a:spcPts val="600"/>
              </a:spcBef>
            </a:pPr>
            <a:r>
              <a:rPr lang="cs-CZ" sz="4300" b="1" u="sng" dirty="0" smtClean="0">
                <a:hlinkClick r:id="rId4"/>
              </a:rPr>
              <a:t>Operační program Zaměstnanost</a:t>
            </a:r>
            <a:r>
              <a:rPr lang="cs-CZ" sz="4300" dirty="0" smtClean="0"/>
              <a:t>, řízený Ministerstvem práce a sociálních věcí;</a:t>
            </a:r>
          </a:p>
          <a:p>
            <a:pPr lvl="1"/>
            <a:r>
              <a:rPr lang="cs-CZ" sz="3700" dirty="0" smtClean="0"/>
              <a:t>ESF: 2,12 mld. EUR, IZM: 13,6 mil. EUR</a:t>
            </a:r>
          </a:p>
          <a:p>
            <a:pPr>
              <a:spcBef>
                <a:spcPts val="600"/>
              </a:spcBef>
            </a:pPr>
            <a:r>
              <a:rPr lang="cs-CZ" sz="4300" b="1" u="sng" dirty="0" smtClean="0">
                <a:hlinkClick r:id="rId5"/>
              </a:rPr>
              <a:t>Operační program Doprava</a:t>
            </a:r>
            <a:r>
              <a:rPr lang="cs-CZ" sz="4300" dirty="0" smtClean="0"/>
              <a:t>, řízený Ministerstvem dopravy;</a:t>
            </a:r>
          </a:p>
          <a:p>
            <a:pPr lvl="1"/>
            <a:r>
              <a:rPr lang="cs-CZ" sz="3700" dirty="0" smtClean="0"/>
              <a:t>EFRR: 627 mil. EUR, FS: 4,1 mld. EUR</a:t>
            </a:r>
          </a:p>
          <a:p>
            <a:pPr>
              <a:spcBef>
                <a:spcPts val="600"/>
              </a:spcBef>
            </a:pPr>
            <a:r>
              <a:rPr lang="cs-CZ" sz="4300" b="1" u="sng" dirty="0" smtClean="0">
                <a:hlinkClick r:id="rId6"/>
              </a:rPr>
              <a:t>Operační program Životní prostředí</a:t>
            </a:r>
            <a:r>
              <a:rPr lang="cs-CZ" sz="4300" dirty="0" smtClean="0">
                <a:hlinkClick r:id="rId6"/>
              </a:rPr>
              <a:t>, </a:t>
            </a:r>
            <a:r>
              <a:rPr lang="cs-CZ" sz="4300" dirty="0" smtClean="0"/>
              <a:t>řízený Ministerstvem životního prostředí;</a:t>
            </a:r>
          </a:p>
          <a:p>
            <a:pPr lvl="1"/>
            <a:r>
              <a:rPr lang="cs-CZ" sz="3700" dirty="0" smtClean="0"/>
              <a:t>EFRR: 374 mil. EUR, FS: 2,2 mld. EUR</a:t>
            </a:r>
          </a:p>
          <a:p>
            <a:r>
              <a:rPr lang="cs-CZ" sz="4300" b="1" u="sng" dirty="0" smtClean="0">
                <a:hlinkClick r:id="rId7"/>
              </a:rPr>
              <a:t>Integrovaný regionální operační program</a:t>
            </a:r>
            <a:r>
              <a:rPr lang="cs-CZ" sz="4300" dirty="0" smtClean="0"/>
              <a:t>, řízený Ministerstvem pro místní rozvoj;</a:t>
            </a:r>
          </a:p>
          <a:p>
            <a:pPr lvl="1">
              <a:spcBef>
                <a:spcPts val="600"/>
              </a:spcBef>
            </a:pPr>
            <a:r>
              <a:rPr lang="cs-CZ" sz="3700" dirty="0" smtClean="0"/>
              <a:t>EFRR: 4,9 mld. EUR</a:t>
            </a:r>
          </a:p>
          <a:p>
            <a:pPr>
              <a:spcBef>
                <a:spcPts val="600"/>
              </a:spcBef>
            </a:pPr>
            <a:r>
              <a:rPr lang="cs-CZ" sz="4300" b="1" u="sng" dirty="0" smtClean="0">
                <a:hlinkClick r:id="rId8"/>
              </a:rPr>
              <a:t>Operační program Praha - pól růstu ČR</a:t>
            </a:r>
            <a:r>
              <a:rPr lang="cs-CZ" sz="4300" dirty="0" smtClean="0"/>
              <a:t>, řízený Magistrátem hlavního města Prahy;</a:t>
            </a:r>
          </a:p>
          <a:p>
            <a:pPr lvl="1"/>
            <a:r>
              <a:rPr lang="cs-CZ" sz="3700" dirty="0" smtClean="0"/>
              <a:t>EFRR: 153 mil. EUR; ESF: 48 mil. EUR</a:t>
            </a:r>
          </a:p>
          <a:p>
            <a:pPr>
              <a:spcBef>
                <a:spcPts val="600"/>
              </a:spcBef>
            </a:pPr>
            <a:r>
              <a:rPr lang="cs-CZ" sz="4300" b="1" u="sng" dirty="0" smtClean="0">
                <a:hlinkClick r:id="rId6"/>
              </a:rPr>
              <a:t>Operační program Technická pomoc</a:t>
            </a:r>
            <a:r>
              <a:rPr lang="cs-CZ" sz="4300" dirty="0" smtClean="0">
                <a:hlinkClick r:id="rId6"/>
              </a:rPr>
              <a:t>, </a:t>
            </a:r>
            <a:r>
              <a:rPr lang="cs-CZ" sz="4300" dirty="0" smtClean="0"/>
              <a:t>řízený Ministerstvem pro místní rozvoj;</a:t>
            </a:r>
          </a:p>
          <a:p>
            <a:pPr lvl="1"/>
            <a:r>
              <a:rPr lang="cs-CZ" sz="3700" dirty="0" smtClean="0"/>
              <a:t>EFRR: 223 mil. EUR</a:t>
            </a:r>
          </a:p>
          <a:p>
            <a:pPr>
              <a:spcBef>
                <a:spcPts val="600"/>
              </a:spcBef>
            </a:pPr>
            <a:r>
              <a:rPr lang="cs-CZ" sz="4300" b="1" u="sng" dirty="0" smtClean="0">
                <a:hlinkClick r:id="rId9"/>
              </a:rPr>
              <a:t>Operační program Rybářství 2014-2020</a:t>
            </a:r>
            <a:r>
              <a:rPr lang="cs-CZ" sz="4300" dirty="0" smtClean="0"/>
              <a:t>, řízený Ministerstvem zemědělství;</a:t>
            </a:r>
          </a:p>
          <a:p>
            <a:pPr lvl="1"/>
            <a:r>
              <a:rPr lang="cs-CZ" sz="3700" dirty="0" smtClean="0"/>
              <a:t>ENRF: ?</a:t>
            </a:r>
          </a:p>
          <a:p>
            <a:pPr>
              <a:spcBef>
                <a:spcPts val="600"/>
              </a:spcBef>
            </a:pPr>
            <a:r>
              <a:rPr lang="cs-CZ" sz="4300" b="1" u="sng" dirty="0" smtClean="0">
                <a:hlinkClick r:id="rId6"/>
              </a:rPr>
              <a:t>Program rozvoje venkova</a:t>
            </a:r>
            <a:r>
              <a:rPr lang="cs-CZ" sz="4300" dirty="0" smtClean="0"/>
              <a:t>, řízený Ministerstvem zemědělství;</a:t>
            </a:r>
          </a:p>
          <a:p>
            <a:pPr lvl="1"/>
            <a:r>
              <a:rPr lang="cs-CZ" sz="3700" dirty="0" smtClean="0"/>
              <a:t>EZFRV 2,17 mld. EUR</a:t>
            </a:r>
          </a:p>
          <a:p>
            <a:pPr>
              <a:spcBef>
                <a:spcPts val="600"/>
              </a:spcBef>
            </a:pPr>
            <a:r>
              <a:rPr lang="cs-CZ" sz="4300" b="1" u="sng" dirty="0" smtClean="0">
                <a:hlinkClick r:id="rId6"/>
              </a:rPr>
              <a:t>OP Evropská územní spolupráce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1411</TotalTime>
  <Words>2070</Words>
  <Application>Microsoft Office PowerPoint</Application>
  <PresentationFormat>Předvádění na obrazovce (4:3)</PresentationFormat>
  <Paragraphs>328</Paragraphs>
  <Slides>31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32" baseType="lpstr">
      <vt:lpstr>Cesta</vt:lpstr>
      <vt:lpstr>Strukturální fondy 2014 - 2020 </vt:lpstr>
      <vt:lpstr>Úvod</vt:lpstr>
      <vt:lpstr>Evropské strukturální a investiční fondy“ (ESIF): </vt:lpstr>
      <vt:lpstr>ESIF</vt:lpstr>
      <vt:lpstr>Základní dokumenty</vt:lpstr>
      <vt:lpstr>Cíle  EU 2020</vt:lpstr>
      <vt:lpstr>ČR v Makroekonomických číslech porovnání let 2008 a 2012 </vt:lpstr>
      <vt:lpstr>Národní cíle České republiky v rámci Strategie Evropa 2020 </vt:lpstr>
      <vt:lpstr>Programy pro programové období 2014 – 2020</vt:lpstr>
      <vt:lpstr>Operační program Podnikání a inovace pro konkurenceschopnost  </vt:lpstr>
      <vt:lpstr>Operační program Podnikání a inovace pro konkurenceschopnost</vt:lpstr>
      <vt:lpstr>Operační program Podnikání a inovace pro konkurenceschopnost</vt:lpstr>
      <vt:lpstr>OPPIK – porovnání s OPPI</vt:lpstr>
      <vt:lpstr>OPPIK – porovnání s OPPI</vt:lpstr>
      <vt:lpstr>OP Životní prostředí</vt:lpstr>
      <vt:lpstr>OP Životní prostředí</vt:lpstr>
      <vt:lpstr>OP Životní prostředí</vt:lpstr>
      <vt:lpstr>OP Zaměstnanost </vt:lpstr>
      <vt:lpstr>OP Zaměstnanost </vt:lpstr>
      <vt:lpstr>OP Zaměstnanost</vt:lpstr>
      <vt:lpstr>OP Výzkum, vývoj a vzdělávání</vt:lpstr>
      <vt:lpstr>OP Výzkum, vývoj a vzdělávání</vt:lpstr>
      <vt:lpstr>OP Doprava</vt:lpstr>
      <vt:lpstr>Integrovaný regionální operační program </vt:lpstr>
      <vt:lpstr>Integrovaný regionální operační program </vt:lpstr>
      <vt:lpstr>OP Praha – pól růstu</vt:lpstr>
      <vt:lpstr>Program rozvoje venkova</vt:lpstr>
      <vt:lpstr>OP Rybářství</vt:lpstr>
      <vt:lpstr>OP Technická pomoc</vt:lpstr>
      <vt:lpstr>Další OP</vt:lpstr>
      <vt:lpstr>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Strukturální fondy 2014 - 2020</dc:title>
  <dc:creator>Veronika Svobodová</dc:creator>
  <cp:lastModifiedBy>Veronika Svobodová</cp:lastModifiedBy>
  <cp:revision>63</cp:revision>
  <dcterms:created xsi:type="dcterms:W3CDTF">2014-05-09T06:58:53Z</dcterms:created>
  <dcterms:modified xsi:type="dcterms:W3CDTF">2014-05-13T08:12:04Z</dcterms:modified>
</cp:coreProperties>
</file>