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1.xml" ContentType="application/vnd.openxmlformats-officedocument.presentationml.comments+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omments/comment2.xml" ContentType="application/vnd.openxmlformats-officedocument.presentationml.comments+xml"/>
  <Override PartName="/ppt/notesSlides/notesSlide9.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omments/comment3.xml" ContentType="application/vnd.openxmlformats-officedocument.presentationml.comments+xml"/>
  <Override PartName="/ppt/notesSlides/notesSlide10.xml" ContentType="application/vnd.openxmlformats-officedocument.presentationml.notesSlide+xml"/>
  <Override PartName="/ppt/comments/comment4.xml" ContentType="application/vnd.openxmlformats-officedocument.presentationml.comments+xml"/>
  <Override PartName="/ppt/notesSlides/notesSlide11.xml" ContentType="application/vnd.openxmlformats-officedocument.presentationml.notesSlide+xml"/>
  <Override PartName="/ppt/comments/comment5.xml" ContentType="application/vnd.openxmlformats-officedocument.presentationml.comments+xml"/>
  <Override PartName="/ppt/notesSlides/notesSlide12.xml" ContentType="application/vnd.openxmlformats-officedocument.presentationml.notesSlide+xml"/>
  <Override PartName="/ppt/comments/comment6.xml" ContentType="application/vnd.openxmlformats-officedocument.presentationml.comments+xml"/>
  <Override PartName="/ppt/notesSlides/notesSlide13.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omments/comment7.xml" ContentType="application/vnd.openxmlformats-officedocument.presentationml.comments+xml"/>
  <Override PartName="/ppt/notesSlides/notesSlide14.xml" ContentType="application/vnd.openxmlformats-officedocument.presentationml.notesSlide+xml"/>
  <Override PartName="/ppt/comments/comment8.xml" ContentType="application/vnd.openxmlformats-officedocument.presentationml.comments+xml"/>
  <Override PartName="/ppt/notesSlides/notesSlide15.xml" ContentType="application/vnd.openxmlformats-officedocument.presentationml.notesSlide+xml"/>
  <Override PartName="/ppt/comments/comment9.xml" ContentType="application/vnd.openxmlformats-officedocument.presentationml.comments+xml"/>
  <Override PartName="/ppt/notesSlides/notesSlide16.xml" ContentType="application/vnd.openxmlformats-officedocument.presentationml.notesSlide+xml"/>
  <Override PartName="/ppt/comments/comment10.xml" ContentType="application/vnd.openxmlformats-officedocument.presentationml.comments+xml"/>
  <Override PartName="/ppt/notesSlides/notesSlide17.xml" ContentType="application/vnd.openxmlformats-officedocument.presentationml.notesSlide+xml"/>
  <Override PartName="/ppt/comments/comment11.xml" ContentType="application/vnd.openxmlformats-officedocument.presentationml.comments+xml"/>
  <Override PartName="/ppt/notesSlides/notesSlide18.xml" ContentType="application/vnd.openxmlformats-officedocument.presentationml.notesSlide+xml"/>
  <Override PartName="/ppt/comments/comment12.xml" ContentType="application/vnd.openxmlformats-officedocument.presentationml.comment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3"/>
  </p:notesMasterIdLst>
  <p:handoutMasterIdLst>
    <p:handoutMasterId r:id="rId34"/>
  </p:handoutMasterIdLst>
  <p:sldIdLst>
    <p:sldId id="295" r:id="rId2"/>
    <p:sldId id="296" r:id="rId3"/>
    <p:sldId id="297" r:id="rId4"/>
    <p:sldId id="300" r:id="rId5"/>
    <p:sldId id="309" r:id="rId6"/>
    <p:sldId id="256" r:id="rId7"/>
    <p:sldId id="269" r:id="rId8"/>
    <p:sldId id="257" r:id="rId9"/>
    <p:sldId id="279" r:id="rId10"/>
    <p:sldId id="263" r:id="rId11"/>
    <p:sldId id="273" r:id="rId12"/>
    <p:sldId id="272" r:id="rId13"/>
    <p:sldId id="277" r:id="rId14"/>
    <p:sldId id="280" r:id="rId15"/>
    <p:sldId id="281" r:id="rId16"/>
    <p:sldId id="285" r:id="rId17"/>
    <p:sldId id="292" r:id="rId18"/>
    <p:sldId id="293" r:id="rId19"/>
    <p:sldId id="291" r:id="rId20"/>
    <p:sldId id="282" r:id="rId21"/>
    <p:sldId id="304" r:id="rId22"/>
    <p:sldId id="294" r:id="rId23"/>
    <p:sldId id="308" r:id="rId24"/>
    <p:sldId id="310" r:id="rId25"/>
    <p:sldId id="301" r:id="rId26"/>
    <p:sldId id="306" r:id="rId27"/>
    <p:sldId id="307" r:id="rId28"/>
    <p:sldId id="305" r:id="rId29"/>
    <p:sldId id="302" r:id="rId30"/>
    <p:sldId id="311" r:id="rId31"/>
    <p:sldId id="298" r:id="rId32"/>
  </p:sldIdLst>
  <p:sldSz cx="12192000" cy="6858000"/>
  <p:notesSz cx="6797675" cy="9926638"/>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24" clrIdx="0">
    <p:extLst>
      <p:ext uri="{19B8F6BF-5375-455C-9EA6-DF929625EA0E}">
        <p15:presenceInfo xmlns:p15="http://schemas.microsoft.com/office/powerpoint/2012/main" userId="Adm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339933"/>
    <a:srgbClr val="0099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018" autoAdjust="0"/>
  </p:normalViewPr>
  <p:slideViewPr>
    <p:cSldViewPr snapToGrid="0">
      <p:cViewPr varScale="1">
        <p:scale>
          <a:sx n="108" d="100"/>
          <a:sy n="108" d="100"/>
        </p:scale>
        <p:origin x="65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G:\Sd&#237;len&#233;%20disky\MAS_sdilene\Nov&#233;%20obdob&#237;%202021+\SCLLD%2021+%20Analytick&#225;%20&#269;&#225;st\Demografie\Demografie%20SCLLD%20202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List_aplikace_Microsoft_Excel.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List_aplikace_Microsoft_Excel1.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Admin\Desktop\MAP%20II%20&#381;idlochovice\prognoza\Kopie%20-%20prognoza_data_ORP_&#381;idle%20(1).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Luk&#225;&#353;%20Hlavinka\Disk%20Google\MASka%20Disk\MAP\MAP%20II%20Poho&#345;elice\REALIZACE\Dokumenty%20V&#253;stupy\Prognoza%20obyvatel\prognoza_data_ORP_Poho.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042036276956042"/>
          <c:y val="2.8039861161540711E-2"/>
          <c:w val="0.79924924648280615"/>
          <c:h val="0.61584275919385012"/>
        </c:manualLayout>
      </c:layout>
      <c:lineChart>
        <c:grouping val="standard"/>
        <c:varyColors val="0"/>
        <c:ser>
          <c:idx val="0"/>
          <c:order val="0"/>
          <c:tx>
            <c:strRef>
              <c:f>vyvoj_poctu_obyvatel!$C$1</c:f>
              <c:strCache>
                <c:ptCount val="1"/>
                <c:pt idx="0">
                  <c:v>Pohořelicko (%)</c:v>
                </c:pt>
              </c:strCache>
            </c:strRef>
          </c:tx>
          <c:spPr>
            <a:ln w="28575" cap="rnd">
              <a:solidFill>
                <a:srgbClr val="FFC000"/>
              </a:solidFill>
              <a:round/>
            </a:ln>
            <a:effectLst/>
          </c:spPr>
          <c:marker>
            <c:symbol val="none"/>
          </c:marker>
          <c:cat>
            <c:numRef>
              <c:f>vyvoj_poctu_obyvatel!$A$2:$A$30</c:f>
              <c:numCache>
                <c:formatCode>General</c:formatCode>
                <c:ptCount val="29"/>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numCache>
            </c:numRef>
          </c:cat>
          <c:val>
            <c:numRef>
              <c:f>vyvoj_poctu_obyvatel!$C$2:$C$30</c:f>
              <c:numCache>
                <c:formatCode>0.0</c:formatCode>
                <c:ptCount val="29"/>
                <c:pt idx="1">
                  <c:v>100.03746721618583</c:v>
                </c:pt>
                <c:pt idx="2">
                  <c:v>99.730337078651687</c:v>
                </c:pt>
                <c:pt idx="3">
                  <c:v>99.887336638125277</c:v>
                </c:pt>
                <c:pt idx="4">
                  <c:v>99.872170839912783</c:v>
                </c:pt>
                <c:pt idx="5">
                  <c:v>99.924710134015953</c:v>
                </c:pt>
                <c:pt idx="6">
                  <c:v>100.70825798673899</c:v>
                </c:pt>
                <c:pt idx="7">
                  <c:v>99.985036660182558</c:v>
                </c:pt>
                <c:pt idx="8">
                  <c:v>99.805447470817114</c:v>
                </c:pt>
                <c:pt idx="9">
                  <c:v>100.60728744939271</c:v>
                </c:pt>
                <c:pt idx="10">
                  <c:v>99.053580743721596</c:v>
                </c:pt>
                <c:pt idx="11">
                  <c:v>99.924766777008728</c:v>
                </c:pt>
                <c:pt idx="12">
                  <c:v>100.79807257943081</c:v>
                </c:pt>
                <c:pt idx="13">
                  <c:v>100.31371377352853</c:v>
                </c:pt>
                <c:pt idx="14">
                  <c:v>100.17870439314966</c:v>
                </c:pt>
                <c:pt idx="15">
                  <c:v>99.524305039393496</c:v>
                </c:pt>
                <c:pt idx="16">
                  <c:v>100.93353248693056</c:v>
                </c:pt>
                <c:pt idx="17">
                  <c:v>100.95449500554938</c:v>
                </c:pt>
                <c:pt idx="18">
                  <c:v>101.22398123717385</c:v>
                </c:pt>
                <c:pt idx="19">
                  <c:v>101.00644413872999</c:v>
                </c:pt>
                <c:pt idx="20">
                  <c:v>101.93548387096773</c:v>
                </c:pt>
                <c:pt idx="21">
                  <c:v>101.0970464135021</c:v>
                </c:pt>
                <c:pt idx="22">
                  <c:v>100.98775737340011</c:v>
                </c:pt>
                <c:pt idx="23">
                  <c:v>101.05386416861826</c:v>
                </c:pt>
                <c:pt idx="24">
                  <c:v>100.85883716174766</c:v>
                </c:pt>
                <c:pt idx="25">
                  <c:v>101.44623910252078</c:v>
                </c:pt>
                <c:pt idx="26">
                  <c:v>101.13916461261741</c:v>
                </c:pt>
                <c:pt idx="27">
                  <c:v>101.06046634172046</c:v>
                </c:pt>
                <c:pt idx="28">
                  <c:v>101.62940754741577</c:v>
                </c:pt>
              </c:numCache>
            </c:numRef>
          </c:val>
          <c:smooth val="0"/>
          <c:extLst>
            <c:ext xmlns:c16="http://schemas.microsoft.com/office/drawing/2014/chart" uri="{C3380CC4-5D6E-409C-BE32-E72D297353CC}">
              <c16:uniqueId val="{00000000-E3DB-4727-8AE4-2CB5BB402CA8}"/>
            </c:ext>
          </c:extLst>
        </c:ser>
        <c:ser>
          <c:idx val="1"/>
          <c:order val="1"/>
          <c:tx>
            <c:strRef>
              <c:f>vyvoj_poctu_obyvatel!$F$1</c:f>
              <c:strCache>
                <c:ptCount val="1"/>
                <c:pt idx="0">
                  <c:v>Židlochovicko (%)</c:v>
                </c:pt>
              </c:strCache>
            </c:strRef>
          </c:tx>
          <c:spPr>
            <a:ln w="28575" cap="rnd">
              <a:solidFill>
                <a:srgbClr val="0070C0"/>
              </a:solidFill>
              <a:prstDash val="solid"/>
              <a:round/>
            </a:ln>
            <a:effectLst/>
          </c:spPr>
          <c:marker>
            <c:symbol val="none"/>
          </c:marker>
          <c:cat>
            <c:numRef>
              <c:f>vyvoj_poctu_obyvatel!$A$2:$A$30</c:f>
              <c:numCache>
                <c:formatCode>General</c:formatCode>
                <c:ptCount val="29"/>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numCache>
            </c:numRef>
          </c:cat>
          <c:val>
            <c:numRef>
              <c:f>vyvoj_poctu_obyvatel!$F$2:$F$30</c:f>
              <c:numCache>
                <c:formatCode>0.0</c:formatCode>
                <c:ptCount val="29"/>
                <c:pt idx="1">
                  <c:v>99.843392872259372</c:v>
                </c:pt>
                <c:pt idx="2">
                  <c:v>100.56806138454364</c:v>
                </c:pt>
                <c:pt idx="3">
                  <c:v>100.38359398052523</c:v>
                </c:pt>
                <c:pt idx="4">
                  <c:v>100.18476526413033</c:v>
                </c:pt>
                <c:pt idx="5">
                  <c:v>100.1550842484701</c:v>
                </c:pt>
                <c:pt idx="6">
                  <c:v>100.34735300272024</c:v>
                </c:pt>
                <c:pt idx="7">
                  <c:v>100.82575694386522</c:v>
                </c:pt>
                <c:pt idx="8">
                  <c:v>100.0868630046327</c:v>
                </c:pt>
                <c:pt idx="9">
                  <c:v>99.86361945695748</c:v>
                </c:pt>
                <c:pt idx="10">
                  <c:v>100.38073166694257</c:v>
                </c:pt>
                <c:pt idx="11">
                  <c:v>100.53182717678099</c:v>
                </c:pt>
                <c:pt idx="12">
                  <c:v>100.76276399425876</c:v>
                </c:pt>
                <c:pt idx="13">
                  <c:v>101.33897684261935</c:v>
                </c:pt>
                <c:pt idx="14">
                  <c:v>100.18875502008031</c:v>
                </c:pt>
                <c:pt idx="15">
                  <c:v>100.54515573014791</c:v>
                </c:pt>
                <c:pt idx="16">
                  <c:v>102.75485388510145</c:v>
                </c:pt>
                <c:pt idx="17">
                  <c:v>101.41615581593855</c:v>
                </c:pt>
                <c:pt idx="18">
                  <c:v>101.80955660124718</c:v>
                </c:pt>
                <c:pt idx="19">
                  <c:v>101.34901548173755</c:v>
                </c:pt>
                <c:pt idx="20">
                  <c:v>102.20236550368915</c:v>
                </c:pt>
                <c:pt idx="21">
                  <c:v>101.92998367495012</c:v>
                </c:pt>
                <c:pt idx="22">
                  <c:v>101.45923052283162</c:v>
                </c:pt>
                <c:pt idx="23">
                  <c:v>101.88374785140493</c:v>
                </c:pt>
                <c:pt idx="24">
                  <c:v>101.3944360280953</c:v>
                </c:pt>
                <c:pt idx="25">
                  <c:v>101.31413630343984</c:v>
                </c:pt>
                <c:pt idx="26">
                  <c:v>101.17978281270948</c:v>
                </c:pt>
                <c:pt idx="27">
                  <c:v>101.02027295614151</c:v>
                </c:pt>
                <c:pt idx="28">
                  <c:v>100.88864113326336</c:v>
                </c:pt>
              </c:numCache>
            </c:numRef>
          </c:val>
          <c:smooth val="0"/>
          <c:extLst>
            <c:ext xmlns:c16="http://schemas.microsoft.com/office/drawing/2014/chart" uri="{C3380CC4-5D6E-409C-BE32-E72D297353CC}">
              <c16:uniqueId val="{00000001-E3DB-4727-8AE4-2CB5BB402CA8}"/>
            </c:ext>
          </c:extLst>
        </c:ser>
        <c:ser>
          <c:idx val="2"/>
          <c:order val="2"/>
          <c:tx>
            <c:strRef>
              <c:f>vyvoj_poctu_obyvatel!$J$1</c:f>
              <c:strCache>
                <c:ptCount val="1"/>
                <c:pt idx="0">
                  <c:v>Jihomoravský kraj (%)</c:v>
                </c:pt>
              </c:strCache>
            </c:strRef>
          </c:tx>
          <c:spPr>
            <a:ln w="28575" cap="rnd">
              <a:solidFill>
                <a:schemeClr val="tx2">
                  <a:lumMod val="60000"/>
                  <a:lumOff val="40000"/>
                </a:schemeClr>
              </a:solidFill>
              <a:round/>
            </a:ln>
            <a:effectLst/>
          </c:spPr>
          <c:marker>
            <c:symbol val="none"/>
          </c:marker>
          <c:cat>
            <c:numRef>
              <c:f>vyvoj_poctu_obyvatel!$A$2:$A$30</c:f>
              <c:numCache>
                <c:formatCode>General</c:formatCode>
                <c:ptCount val="29"/>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numCache>
            </c:numRef>
          </c:cat>
          <c:val>
            <c:numRef>
              <c:f>vyvoj_poctu_obyvatel!$J$2:$J$30</c:f>
              <c:numCache>
                <c:formatCode>0.0</c:formatCode>
                <c:ptCount val="29"/>
                <c:pt idx="1">
                  <c:v>100.20861214924118</c:v>
                </c:pt>
                <c:pt idx="2">
                  <c:v>100.08260469619097</c:v>
                </c:pt>
                <c:pt idx="3">
                  <c:v>100.05607576536848</c:v>
                </c:pt>
                <c:pt idx="4">
                  <c:v>99.931608393690468</c:v>
                </c:pt>
                <c:pt idx="5">
                  <c:v>99.879334578836492</c:v>
                </c:pt>
                <c:pt idx="6">
                  <c:v>99.906123469571284</c:v>
                </c:pt>
                <c:pt idx="7">
                  <c:v>99.951612549122927</c:v>
                </c:pt>
                <c:pt idx="8">
                  <c:v>99.922243874838117</c:v>
                </c:pt>
                <c:pt idx="9">
                  <c:v>99.850257937955973</c:v>
                </c:pt>
                <c:pt idx="10">
                  <c:v>99.023147520311099</c:v>
                </c:pt>
                <c:pt idx="11">
                  <c:v>99.759802862267705</c:v>
                </c:pt>
                <c:pt idx="12">
                  <c:v>100.06935332040163</c:v>
                </c:pt>
                <c:pt idx="13">
                  <c:v>100.05621030314369</c:v>
                </c:pt>
                <c:pt idx="14">
                  <c:v>100.63719672614251</c:v>
                </c:pt>
                <c:pt idx="15">
                  <c:v>100.19507094212629</c:v>
                </c:pt>
                <c:pt idx="16">
                  <c:v>100.70380190770845</c:v>
                </c:pt>
                <c:pt idx="17">
                  <c:v>100.5797284429925</c:v>
                </c:pt>
                <c:pt idx="18">
                  <c:v>100.39768259663549</c:v>
                </c:pt>
                <c:pt idx="19">
                  <c:v>100.25579400334112</c:v>
                </c:pt>
                <c:pt idx="20">
                  <c:v>101.00973971423474</c:v>
                </c:pt>
                <c:pt idx="21">
                  <c:v>100.20037502797277</c:v>
                </c:pt>
                <c:pt idx="22">
                  <c:v>100.12219227313568</c:v>
                </c:pt>
                <c:pt idx="23">
                  <c:v>100.23716367626774</c:v>
                </c:pt>
                <c:pt idx="24">
                  <c:v>100.18518944829403</c:v>
                </c:pt>
                <c:pt idx="25">
                  <c:v>100.32229101508479</c:v>
                </c:pt>
                <c:pt idx="26">
                  <c:v>100.3728329877877</c:v>
                </c:pt>
                <c:pt idx="27">
                  <c:v>100.37694165095373</c:v>
                </c:pt>
                <c:pt idx="28">
                  <c:v>100.36390671796052</c:v>
                </c:pt>
              </c:numCache>
            </c:numRef>
          </c:val>
          <c:smooth val="0"/>
          <c:extLst>
            <c:ext xmlns:c16="http://schemas.microsoft.com/office/drawing/2014/chart" uri="{C3380CC4-5D6E-409C-BE32-E72D297353CC}">
              <c16:uniqueId val="{00000002-E3DB-4727-8AE4-2CB5BB402CA8}"/>
            </c:ext>
          </c:extLst>
        </c:ser>
        <c:ser>
          <c:idx val="3"/>
          <c:order val="3"/>
          <c:tx>
            <c:strRef>
              <c:f>vyvoj_poctu_obyvatel!$H$1</c:f>
              <c:strCache>
                <c:ptCount val="1"/>
                <c:pt idx="0">
                  <c:v>MAS Podbrněnsko (%)</c:v>
                </c:pt>
              </c:strCache>
            </c:strRef>
          </c:tx>
          <c:spPr>
            <a:ln w="28575" cap="rnd">
              <a:solidFill>
                <a:srgbClr val="339933"/>
              </a:solidFill>
              <a:round/>
            </a:ln>
            <a:effectLst/>
          </c:spPr>
          <c:marker>
            <c:symbol val="none"/>
          </c:marker>
          <c:val>
            <c:numRef>
              <c:f>vyvoj_poctu_obyvatel!$H$2:$H$30</c:f>
              <c:numCache>
                <c:formatCode>0.0</c:formatCode>
                <c:ptCount val="29"/>
                <c:pt idx="1">
                  <c:v>99.91344567363609</c:v>
                </c:pt>
                <c:pt idx="2">
                  <c:v>100.26530225506917</c:v>
                </c:pt>
                <c:pt idx="3">
                  <c:v>100.20520020520021</c:v>
                </c:pt>
                <c:pt idx="4">
                  <c:v>100.07275078813353</c:v>
                </c:pt>
                <c:pt idx="5">
                  <c:v>100.07269789983846</c:v>
                </c:pt>
                <c:pt idx="6">
                  <c:v>100.47622891274517</c:v>
                </c:pt>
                <c:pt idx="7">
                  <c:v>100.5248500428449</c:v>
                </c:pt>
                <c:pt idx="8">
                  <c:v>99.986680873734684</c:v>
                </c:pt>
                <c:pt idx="9">
                  <c:v>100.12788064473159</c:v>
                </c:pt>
                <c:pt idx="10">
                  <c:v>99.906872788228725</c:v>
                </c:pt>
                <c:pt idx="11">
                  <c:v>100.31692766592096</c:v>
                </c:pt>
                <c:pt idx="12">
                  <c:v>100.77521437863382</c:v>
                </c:pt>
                <c:pt idx="13">
                  <c:v>100.97737032060907</c:v>
                </c:pt>
                <c:pt idx="14">
                  <c:v>100.1852334985651</c:v>
                </c:pt>
                <c:pt idx="15">
                  <c:v>100.18749511731467</c:v>
                </c:pt>
                <c:pt idx="16">
                  <c:v>102.12096795155044</c:v>
                </c:pt>
                <c:pt idx="17">
                  <c:v>101.25734938532413</c:v>
                </c:pt>
                <c:pt idx="18">
                  <c:v>101.60872734585125</c:v>
                </c:pt>
                <c:pt idx="19">
                  <c:v>101.23197189718725</c:v>
                </c:pt>
                <c:pt idx="20">
                  <c:v>102.11138535226412</c:v>
                </c:pt>
                <c:pt idx="21">
                  <c:v>101.64652387220295</c:v>
                </c:pt>
                <c:pt idx="22">
                  <c:v>101.29964918889647</c:v>
                </c:pt>
                <c:pt idx="23">
                  <c:v>101.60371876815806</c:v>
                </c:pt>
                <c:pt idx="24">
                  <c:v>101.21468603454191</c:v>
                </c:pt>
                <c:pt idx="25">
                  <c:v>101.358314875921</c:v>
                </c:pt>
                <c:pt idx="26">
                  <c:v>101.1661872589025</c:v>
                </c:pt>
                <c:pt idx="27">
                  <c:v>101.03372272426714</c:v>
                </c:pt>
                <c:pt idx="28">
                  <c:v>101.13658674927464</c:v>
                </c:pt>
              </c:numCache>
            </c:numRef>
          </c:val>
          <c:smooth val="0"/>
          <c:extLst>
            <c:ext xmlns:c16="http://schemas.microsoft.com/office/drawing/2014/chart" uri="{C3380CC4-5D6E-409C-BE32-E72D297353CC}">
              <c16:uniqueId val="{00000003-E3DB-4727-8AE4-2CB5BB402CA8}"/>
            </c:ext>
          </c:extLst>
        </c:ser>
        <c:dLbls>
          <c:showLegendKey val="0"/>
          <c:showVal val="0"/>
          <c:showCatName val="0"/>
          <c:showSerName val="0"/>
          <c:showPercent val="0"/>
          <c:showBubbleSize val="0"/>
        </c:dLbls>
        <c:smooth val="0"/>
        <c:axId val="310698208"/>
        <c:axId val="311764104"/>
      </c:lineChart>
      <c:catAx>
        <c:axId val="31069820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crossAx val="311764104"/>
        <c:crosses val="autoZero"/>
        <c:auto val="1"/>
        <c:lblAlgn val="ctr"/>
        <c:lblOffset val="100"/>
        <c:noMultiLvlLbl val="0"/>
      </c:catAx>
      <c:valAx>
        <c:axId val="3117641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cs-CZ" sz="1400" baseline="0" dirty="0" smtClean="0"/>
                  <a:t>Podíl obyv. oproti předchozímu roku (%)</a:t>
                </a:r>
                <a:endParaRPr lang="cs-CZ" sz="1400" dirty="0"/>
              </a:p>
            </c:rich>
          </c:tx>
          <c:layout>
            <c:manualLayout>
              <c:xMode val="edge"/>
              <c:yMode val="edge"/>
              <c:x val="1.274833824456517E-2"/>
              <c:y val="4.6904178410114288E-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crossAx val="310698208"/>
        <c:crosses val="autoZero"/>
        <c:crossBetween val="between"/>
        <c:majorUnit val="1"/>
      </c:valAx>
      <c:spPr>
        <a:noFill/>
        <a:ln>
          <a:noFill/>
        </a:ln>
        <a:effectLst/>
      </c:spPr>
    </c:plotArea>
    <c:legend>
      <c:legendPos val="b"/>
      <c:layout>
        <c:manualLayout>
          <c:xMode val="edge"/>
          <c:yMode val="edge"/>
          <c:x val="3.8147010859429828E-2"/>
          <c:y val="0.8589676293372116"/>
          <c:w val="0.94492773353846937"/>
          <c:h val="0.14103237066278829"/>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legend>
    <c:plotVisOnly val="1"/>
    <c:dispBlanksAs val="gap"/>
    <c:showDLblsOverMax val="0"/>
  </c:chart>
  <c:spPr>
    <a:noFill/>
    <a:ln>
      <a:noFill/>
    </a:ln>
    <a:effectLst/>
  </c:spPr>
  <c:txPr>
    <a:bodyPr/>
    <a:lstStyle/>
    <a:p>
      <a:pPr>
        <a:defRPr/>
      </a:pPr>
      <a:endParaRPr lang="cs-CZ"/>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207963762465163"/>
          <c:y val="4.5446963247993626E-2"/>
          <c:w val="0.73640464456381993"/>
          <c:h val="0.65003154422210985"/>
        </c:manualLayout>
      </c:layout>
      <c:barChart>
        <c:barDir val="col"/>
        <c:grouping val="clustered"/>
        <c:varyColors val="0"/>
        <c:ser>
          <c:idx val="0"/>
          <c:order val="0"/>
          <c:tx>
            <c:strRef>
              <c:f>'0-14-65+'!$H$1</c:f>
              <c:strCache>
                <c:ptCount val="1"/>
                <c:pt idx="0">
                  <c:v>0-14 MAS Podbrněnsko</c:v>
                </c:pt>
              </c:strCache>
            </c:strRef>
          </c:tx>
          <c:spPr>
            <a:solidFill>
              <a:srgbClr val="0070C0"/>
            </a:solidFill>
            <a:ln>
              <a:noFill/>
            </a:ln>
            <a:effectLst/>
          </c:spPr>
          <c:invertIfNegative val="0"/>
          <c:cat>
            <c:numRef>
              <c:f>'0-14-65+'!$A$2:$A$21</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cat>
          <c:val>
            <c:numRef>
              <c:f>'0-14-65+'!$H$2:$H$21</c:f>
              <c:numCache>
                <c:formatCode>General</c:formatCode>
                <c:ptCount val="20"/>
                <c:pt idx="0">
                  <c:v>4380</c:v>
                </c:pt>
                <c:pt idx="1">
                  <c:v>4273</c:v>
                </c:pt>
                <c:pt idx="2">
                  <c:v>4203</c:v>
                </c:pt>
                <c:pt idx="3">
                  <c:v>4109</c:v>
                </c:pt>
                <c:pt idx="4">
                  <c:v>4085</c:v>
                </c:pt>
                <c:pt idx="5">
                  <c:v>4002</c:v>
                </c:pt>
                <c:pt idx="6">
                  <c:v>3902</c:v>
                </c:pt>
                <c:pt idx="7">
                  <c:v>3920</c:v>
                </c:pt>
                <c:pt idx="8">
                  <c:v>3967</c:v>
                </c:pt>
                <c:pt idx="9">
                  <c:v>4117</c:v>
                </c:pt>
                <c:pt idx="10">
                  <c:v>4246</c:v>
                </c:pt>
                <c:pt idx="11">
                  <c:v>4407</c:v>
                </c:pt>
                <c:pt idx="12">
                  <c:v>4582</c:v>
                </c:pt>
                <c:pt idx="13">
                  <c:v>4692</c:v>
                </c:pt>
                <c:pt idx="14">
                  <c:v>4898</c:v>
                </c:pt>
                <c:pt idx="15">
                  <c:v>5026</c:v>
                </c:pt>
                <c:pt idx="16">
                  <c:v>5237</c:v>
                </c:pt>
                <c:pt idx="17">
                  <c:v>5401</c:v>
                </c:pt>
                <c:pt idx="18">
                  <c:v>5562</c:v>
                </c:pt>
                <c:pt idx="19">
                  <c:v>5694</c:v>
                </c:pt>
              </c:numCache>
            </c:numRef>
          </c:val>
          <c:extLst>
            <c:ext xmlns:c16="http://schemas.microsoft.com/office/drawing/2014/chart" uri="{C3380CC4-5D6E-409C-BE32-E72D297353CC}">
              <c16:uniqueId val="{00000000-B4B0-4675-AABB-E84795272FEE}"/>
            </c:ext>
          </c:extLst>
        </c:ser>
        <c:ser>
          <c:idx val="1"/>
          <c:order val="1"/>
          <c:tx>
            <c:strRef>
              <c:f>'0-14-65+'!$I$1</c:f>
              <c:strCache>
                <c:ptCount val="1"/>
                <c:pt idx="0">
                  <c:v>65+ MAS Podbrněnsko</c:v>
                </c:pt>
              </c:strCache>
            </c:strRef>
          </c:tx>
          <c:spPr>
            <a:solidFill>
              <a:srgbClr val="339933"/>
            </a:solidFill>
            <a:ln>
              <a:noFill/>
            </a:ln>
            <a:effectLst/>
          </c:spPr>
          <c:invertIfNegative val="0"/>
          <c:cat>
            <c:numRef>
              <c:f>'0-14-65+'!$A$2:$A$21</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cat>
          <c:val>
            <c:numRef>
              <c:f>'0-14-65+'!$I$2:$I$21</c:f>
              <c:numCache>
                <c:formatCode>General</c:formatCode>
                <c:ptCount val="20"/>
                <c:pt idx="0">
                  <c:v>2988</c:v>
                </c:pt>
                <c:pt idx="1">
                  <c:v>2986</c:v>
                </c:pt>
                <c:pt idx="2">
                  <c:v>2974</c:v>
                </c:pt>
                <c:pt idx="3">
                  <c:v>2956</c:v>
                </c:pt>
                <c:pt idx="4">
                  <c:v>2989</c:v>
                </c:pt>
                <c:pt idx="5">
                  <c:v>3095</c:v>
                </c:pt>
                <c:pt idx="6">
                  <c:v>3160</c:v>
                </c:pt>
                <c:pt idx="7">
                  <c:v>3261</c:v>
                </c:pt>
                <c:pt idx="8">
                  <c:v>3379</c:v>
                </c:pt>
                <c:pt idx="9">
                  <c:v>3499</c:v>
                </c:pt>
                <c:pt idx="10">
                  <c:v>3585</c:v>
                </c:pt>
                <c:pt idx="11">
                  <c:v>3711</c:v>
                </c:pt>
                <c:pt idx="12">
                  <c:v>3868</c:v>
                </c:pt>
                <c:pt idx="13">
                  <c:v>4042</c:v>
                </c:pt>
                <c:pt idx="14">
                  <c:v>4217</c:v>
                </c:pt>
                <c:pt idx="15">
                  <c:v>4406</c:v>
                </c:pt>
                <c:pt idx="16">
                  <c:v>4549</c:v>
                </c:pt>
                <c:pt idx="17">
                  <c:v>4683</c:v>
                </c:pt>
                <c:pt idx="18">
                  <c:v>4843</c:v>
                </c:pt>
                <c:pt idx="19">
                  <c:v>4983</c:v>
                </c:pt>
              </c:numCache>
            </c:numRef>
          </c:val>
          <c:extLst>
            <c:ext xmlns:c16="http://schemas.microsoft.com/office/drawing/2014/chart" uri="{C3380CC4-5D6E-409C-BE32-E72D297353CC}">
              <c16:uniqueId val="{00000001-B4B0-4675-AABB-E84795272FEE}"/>
            </c:ext>
          </c:extLst>
        </c:ser>
        <c:dLbls>
          <c:showLegendKey val="0"/>
          <c:showVal val="0"/>
          <c:showCatName val="0"/>
          <c:showSerName val="0"/>
          <c:showPercent val="0"/>
          <c:showBubbleSize val="0"/>
        </c:dLbls>
        <c:gapWidth val="219"/>
        <c:overlap val="-27"/>
        <c:axId val="311793688"/>
        <c:axId val="311861048"/>
      </c:barChart>
      <c:lineChart>
        <c:grouping val="standard"/>
        <c:varyColors val="0"/>
        <c:ser>
          <c:idx val="2"/>
          <c:order val="2"/>
          <c:tx>
            <c:strRef>
              <c:f>'0-14-65+'!$J$1</c:f>
              <c:strCache>
                <c:ptCount val="1"/>
                <c:pt idx="0">
                  <c:v>Průměrný věk MAS Podbrněnsko</c:v>
                </c:pt>
              </c:strCache>
            </c:strRef>
          </c:tx>
          <c:spPr>
            <a:ln w="28575" cap="rnd">
              <a:solidFill>
                <a:srgbClr val="FFC000"/>
              </a:solidFill>
              <a:round/>
            </a:ln>
            <a:effectLst/>
          </c:spPr>
          <c:marker>
            <c:symbol val="none"/>
          </c:marker>
          <c:val>
            <c:numRef>
              <c:f>'0-14-65+'!$J$2:$J$21</c:f>
              <c:numCache>
                <c:formatCode>0.00</c:formatCode>
                <c:ptCount val="20"/>
                <c:pt idx="0">
                  <c:v>38.22264941666667</c:v>
                </c:pt>
                <c:pt idx="1">
                  <c:v>38.351358249999997</c:v>
                </c:pt>
                <c:pt idx="2">
                  <c:v>38.586908416666667</c:v>
                </c:pt>
                <c:pt idx="3">
                  <c:v>38.7256055</c:v>
                </c:pt>
                <c:pt idx="4">
                  <c:v>38.949666500000006</c:v>
                </c:pt>
                <c:pt idx="5">
                  <c:v>39.22980341666667</c:v>
                </c:pt>
                <c:pt idx="6">
                  <c:v>39.434477583333333</c:v>
                </c:pt>
                <c:pt idx="7">
                  <c:v>39.581443749999998</c:v>
                </c:pt>
                <c:pt idx="8">
                  <c:v>39.627324666666667</c:v>
                </c:pt>
                <c:pt idx="9">
                  <c:v>39.663319344122499</c:v>
                </c:pt>
                <c:pt idx="10">
                  <c:v>39.705941666666668</c:v>
                </c:pt>
                <c:pt idx="11">
                  <c:v>39.788336083333334</c:v>
                </c:pt>
                <c:pt idx="12">
                  <c:v>39.947011000000003</c:v>
                </c:pt>
                <c:pt idx="13">
                  <c:v>40.053563916666668</c:v>
                </c:pt>
                <c:pt idx="14">
                  <c:v>40.190492166666672</c:v>
                </c:pt>
                <c:pt idx="15">
                  <c:v>40.36007158333333</c:v>
                </c:pt>
                <c:pt idx="16">
                  <c:v>40.42366164622333</c:v>
                </c:pt>
                <c:pt idx="17">
                  <c:v>40.458305213113334</c:v>
                </c:pt>
                <c:pt idx="18">
                  <c:v>40.573317584762492</c:v>
                </c:pt>
                <c:pt idx="19">
                  <c:v>40.715129380796668</c:v>
                </c:pt>
              </c:numCache>
            </c:numRef>
          </c:val>
          <c:smooth val="0"/>
          <c:extLst>
            <c:ext xmlns:c16="http://schemas.microsoft.com/office/drawing/2014/chart" uri="{C3380CC4-5D6E-409C-BE32-E72D297353CC}">
              <c16:uniqueId val="{00000002-B4B0-4675-AABB-E84795272FEE}"/>
            </c:ext>
          </c:extLst>
        </c:ser>
        <c:dLbls>
          <c:showLegendKey val="0"/>
          <c:showVal val="0"/>
          <c:showCatName val="0"/>
          <c:showSerName val="0"/>
          <c:showPercent val="0"/>
          <c:showBubbleSize val="0"/>
        </c:dLbls>
        <c:marker val="1"/>
        <c:smooth val="0"/>
        <c:axId val="311861816"/>
        <c:axId val="311861432"/>
      </c:lineChart>
      <c:catAx>
        <c:axId val="31179368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2400000" spcFirstLastPara="1" vertOverflow="ellipsis"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crossAx val="311861048"/>
        <c:crosses val="autoZero"/>
        <c:auto val="1"/>
        <c:lblAlgn val="ctr"/>
        <c:lblOffset val="100"/>
        <c:noMultiLvlLbl val="0"/>
      </c:catAx>
      <c:valAx>
        <c:axId val="3118610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cs-CZ" sz="1400" b="0" i="0" baseline="0" dirty="0">
                    <a:effectLst/>
                  </a:rPr>
                  <a:t>Počet obyvatel </a:t>
                </a:r>
                <a:r>
                  <a:rPr lang="cs-CZ" sz="1400" b="0" i="0" baseline="0" dirty="0" smtClean="0">
                    <a:effectLst/>
                  </a:rPr>
                  <a:t>ve věku </a:t>
                </a:r>
                <a:r>
                  <a:rPr lang="cs-CZ" sz="1400" b="0" i="0" baseline="0" dirty="0">
                    <a:effectLst/>
                  </a:rPr>
                  <a:t>(</a:t>
                </a:r>
                <a:r>
                  <a:rPr lang="cs-CZ" sz="1400" b="0" i="0" baseline="0" dirty="0" err="1">
                    <a:effectLst/>
                  </a:rPr>
                  <a:t>abs</a:t>
                </a:r>
                <a:r>
                  <a:rPr lang="cs-CZ" sz="1400" b="0" i="0" baseline="0" dirty="0">
                    <a:effectLst/>
                  </a:rPr>
                  <a:t>.)</a:t>
                </a:r>
                <a:endParaRPr lang="cs-CZ" sz="1400" dirty="0">
                  <a:effectLst/>
                </a:endParaRPr>
              </a:p>
            </c:rich>
          </c:tx>
          <c:layout>
            <c:manualLayout>
              <c:xMode val="edge"/>
              <c:yMode val="edge"/>
              <c:x val="1.5017107708377816E-4"/>
              <c:y val="3.8626511241124456E-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crossAx val="311793688"/>
        <c:crosses val="autoZero"/>
        <c:crossBetween val="between"/>
      </c:valAx>
      <c:valAx>
        <c:axId val="311861432"/>
        <c:scaling>
          <c:orientation val="minMax"/>
        </c:scaling>
        <c:delete val="0"/>
        <c:axPos val="r"/>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cs-CZ" sz="1400" dirty="0"/>
                  <a:t>Průměrný věk</a:t>
                </a:r>
              </a:p>
            </c:rich>
          </c:tx>
          <c:layout>
            <c:manualLayout>
              <c:xMode val="edge"/>
              <c:yMode val="edge"/>
              <c:x val="0.95356391537065133"/>
              <c:y val="0.2701948036311975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title>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crossAx val="311861816"/>
        <c:crosses val="max"/>
        <c:crossBetween val="between"/>
        <c:majorUnit val="1"/>
      </c:valAx>
      <c:catAx>
        <c:axId val="311861816"/>
        <c:scaling>
          <c:orientation val="minMax"/>
        </c:scaling>
        <c:delete val="1"/>
        <c:axPos val="b"/>
        <c:majorTickMark val="out"/>
        <c:minorTickMark val="none"/>
        <c:tickLblPos val="nextTo"/>
        <c:crossAx val="311861432"/>
        <c:crosses val="autoZero"/>
        <c:auto val="1"/>
        <c:lblAlgn val="ctr"/>
        <c:lblOffset val="100"/>
        <c:noMultiLvlLbl val="0"/>
      </c:catAx>
      <c:spPr>
        <a:noFill/>
        <a:ln>
          <a:noFill/>
        </a:ln>
        <a:effectLst/>
      </c:spPr>
    </c:plotArea>
    <c:legend>
      <c:legendPos val="b"/>
      <c:layout>
        <c:manualLayout>
          <c:xMode val="edge"/>
          <c:yMode val="edge"/>
          <c:x val="1.2919511234251865E-3"/>
          <c:y val="0.86941069640796897"/>
          <c:w val="0.99870812104369311"/>
          <c:h val="0.1305893354747815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legend>
    <c:plotVisOnly val="1"/>
    <c:dispBlanksAs val="gap"/>
    <c:showDLblsOverMax val="0"/>
  </c:chart>
  <c:spPr>
    <a:noFill/>
    <a:ln>
      <a:noFill/>
    </a:ln>
    <a:effectLst/>
  </c:spPr>
  <c:txPr>
    <a:bodyPr/>
    <a:lstStyle/>
    <a:p>
      <a:pPr>
        <a:defRPr/>
      </a:pPr>
      <a:endParaRPr lang="cs-CZ"/>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graf!$U$1</c:f>
              <c:strCache>
                <c:ptCount val="1"/>
                <c:pt idx="0">
                  <c:v>Dokončené byty na 1000 obyvatel MAS Podbrněnsko</c:v>
                </c:pt>
              </c:strCache>
            </c:strRef>
          </c:tx>
          <c:spPr>
            <a:ln w="28575" cap="rnd">
              <a:solidFill>
                <a:srgbClr val="0070C0"/>
              </a:solidFill>
              <a:round/>
            </a:ln>
            <a:effectLst/>
          </c:spPr>
          <c:marker>
            <c:symbol val="none"/>
          </c:marker>
          <c:cat>
            <c:numRef>
              <c:f>graf!$R$2:$R$24</c:f>
              <c:numCache>
                <c:formatCode>General</c:formatCode>
                <c:ptCount val="23"/>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pt idx="18">
                  <c:v>2015</c:v>
                </c:pt>
                <c:pt idx="19">
                  <c:v>2016</c:v>
                </c:pt>
                <c:pt idx="20">
                  <c:v>2017</c:v>
                </c:pt>
                <c:pt idx="21">
                  <c:v>2018</c:v>
                </c:pt>
                <c:pt idx="22">
                  <c:v>2019</c:v>
                </c:pt>
              </c:numCache>
            </c:numRef>
          </c:cat>
          <c:val>
            <c:numRef>
              <c:f>graf!$U$2:$U$24</c:f>
              <c:numCache>
                <c:formatCode>0.00</c:formatCode>
                <c:ptCount val="23"/>
                <c:pt idx="0">
                  <c:v>1.4727934875749786</c:v>
                </c:pt>
                <c:pt idx="1">
                  <c:v>2.3175279701651572</c:v>
                </c:pt>
                <c:pt idx="2">
                  <c:v>1.8116424670307714</c:v>
                </c:pt>
                <c:pt idx="3">
                  <c:v>3.0332863262645344</c:v>
                </c:pt>
                <c:pt idx="4">
                  <c:v>2.0773410035155004</c:v>
                </c:pt>
                <c:pt idx="5">
                  <c:v>4.5928797090291242</c:v>
                </c:pt>
                <c:pt idx="6">
                  <c:v>3.4774361811428123</c:v>
                </c:pt>
                <c:pt idx="7">
                  <c:v>4.6960605270023486</c:v>
                </c:pt>
                <c:pt idx="8">
                  <c:v>2.9426317022994195</c:v>
                </c:pt>
                <c:pt idx="9">
                  <c:v>3.5869310945338291</c:v>
                </c:pt>
                <c:pt idx="10">
                  <c:v>3.8433149227519152</c:v>
                </c:pt>
                <c:pt idx="11">
                  <c:v>4.7507729432169521</c:v>
                </c:pt>
                <c:pt idx="12">
                  <c:v>8.70791381144398</c:v>
                </c:pt>
                <c:pt idx="13">
                  <c:v>8.1131937147186051</c:v>
                </c:pt>
                <c:pt idx="14">
                  <c:v>6.8924255115472066</c:v>
                </c:pt>
                <c:pt idx="15">
                  <c:v>5.3681162150071815</c:v>
                </c:pt>
                <c:pt idx="16">
                  <c:v>6.926205694363742</c:v>
                </c:pt>
                <c:pt idx="17">
                  <c:v>6.153494223950589</c:v>
                </c:pt>
                <c:pt idx="18">
                  <c:v>4.3619762238394424</c:v>
                </c:pt>
                <c:pt idx="19">
                  <c:v>4.6602894285013488</c:v>
                </c:pt>
                <c:pt idx="20">
                  <c:v>5.5543310557637211</c:v>
                </c:pt>
                <c:pt idx="21">
                  <c:v>5.1920853421758757</c:v>
                </c:pt>
                <c:pt idx="22">
                  <c:v>5.4572907679033653</c:v>
                </c:pt>
              </c:numCache>
            </c:numRef>
          </c:val>
          <c:smooth val="0"/>
          <c:extLst>
            <c:ext xmlns:c16="http://schemas.microsoft.com/office/drawing/2014/chart" uri="{C3380CC4-5D6E-409C-BE32-E72D297353CC}">
              <c16:uniqueId val="{00000000-CF65-4642-9F24-E486623A70A5}"/>
            </c:ext>
          </c:extLst>
        </c:ser>
        <c:ser>
          <c:idx val="1"/>
          <c:order val="1"/>
          <c:tx>
            <c:strRef>
              <c:f>graf!$V$1</c:f>
              <c:strCache>
                <c:ptCount val="1"/>
                <c:pt idx="0">
                  <c:v>Dokončené byty na 1000 obyvatel okres Brno-venkov</c:v>
                </c:pt>
              </c:strCache>
            </c:strRef>
          </c:tx>
          <c:spPr>
            <a:ln w="28575" cap="rnd">
              <a:solidFill>
                <a:srgbClr val="339933"/>
              </a:solidFill>
              <a:round/>
            </a:ln>
            <a:effectLst/>
          </c:spPr>
          <c:marker>
            <c:symbol val="none"/>
          </c:marker>
          <c:cat>
            <c:numRef>
              <c:f>graf!$R$2:$R$24</c:f>
              <c:numCache>
                <c:formatCode>General</c:formatCode>
                <c:ptCount val="23"/>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pt idx="18">
                  <c:v>2015</c:v>
                </c:pt>
                <c:pt idx="19">
                  <c:v>2016</c:v>
                </c:pt>
                <c:pt idx="20">
                  <c:v>2017</c:v>
                </c:pt>
                <c:pt idx="21">
                  <c:v>2018</c:v>
                </c:pt>
                <c:pt idx="22">
                  <c:v>2019</c:v>
                </c:pt>
              </c:numCache>
            </c:numRef>
          </c:cat>
          <c:val>
            <c:numRef>
              <c:f>graf!$V$2:$V$24</c:f>
              <c:numCache>
                <c:formatCode>0.00</c:formatCode>
                <c:ptCount val="23"/>
                <c:pt idx="0">
                  <c:v>2.0929524582677965</c:v>
                </c:pt>
                <c:pt idx="1">
                  <c:v>2.7789181166514036</c:v>
                </c:pt>
                <c:pt idx="2">
                  <c:v>3.0948456980386729</c:v>
                </c:pt>
                <c:pt idx="3">
                  <c:v>3.6132108019947933</c:v>
                </c:pt>
                <c:pt idx="4">
                  <c:v>3.274652068217752</c:v>
                </c:pt>
                <c:pt idx="5">
                  <c:v>4.284766446124177</c:v>
                </c:pt>
                <c:pt idx="6">
                  <c:v>4.4654615841669063</c:v>
                </c:pt>
                <c:pt idx="7">
                  <c:v>6.2223885281124014</c:v>
                </c:pt>
                <c:pt idx="8">
                  <c:v>5.2771360590854881</c:v>
                </c:pt>
                <c:pt idx="9">
                  <c:v>4.6131623570519151</c:v>
                </c:pt>
                <c:pt idx="10">
                  <c:v>7.6158737298358243</c:v>
                </c:pt>
                <c:pt idx="11">
                  <c:v>5.6356771634094329</c:v>
                </c:pt>
                <c:pt idx="12">
                  <c:v>7.9638045085088267</c:v>
                </c:pt>
                <c:pt idx="13">
                  <c:v>6.475868041886466</c:v>
                </c:pt>
                <c:pt idx="14">
                  <c:v>4.7844804625643462</c:v>
                </c:pt>
                <c:pt idx="15">
                  <c:v>4.3274691254486815</c:v>
                </c:pt>
                <c:pt idx="16">
                  <c:v>4.095307242951848</c:v>
                </c:pt>
                <c:pt idx="17">
                  <c:v>4.4147521217552042</c:v>
                </c:pt>
                <c:pt idx="18">
                  <c:v>4.39364454208099</c:v>
                </c:pt>
                <c:pt idx="19">
                  <c:v>4.9283483373139809</c:v>
                </c:pt>
                <c:pt idx="20">
                  <c:v>4.4019408557409401</c:v>
                </c:pt>
                <c:pt idx="21">
                  <c:v>6.1249269235958081</c:v>
                </c:pt>
                <c:pt idx="22">
                  <c:v>4.9723560153488657</c:v>
                </c:pt>
              </c:numCache>
            </c:numRef>
          </c:val>
          <c:smooth val="0"/>
          <c:extLst>
            <c:ext xmlns:c16="http://schemas.microsoft.com/office/drawing/2014/chart" uri="{C3380CC4-5D6E-409C-BE32-E72D297353CC}">
              <c16:uniqueId val="{00000001-CF65-4642-9F24-E486623A70A5}"/>
            </c:ext>
          </c:extLst>
        </c:ser>
        <c:ser>
          <c:idx val="2"/>
          <c:order val="2"/>
          <c:tx>
            <c:strRef>
              <c:f>graf!$W$1</c:f>
              <c:strCache>
                <c:ptCount val="1"/>
                <c:pt idx="0">
                  <c:v>Dokončené byty na 1000 obyvatel Jihomoravský kraj</c:v>
                </c:pt>
              </c:strCache>
            </c:strRef>
          </c:tx>
          <c:spPr>
            <a:ln w="28575" cap="rnd">
              <a:solidFill>
                <a:srgbClr val="FFC000"/>
              </a:solidFill>
              <a:round/>
            </a:ln>
            <a:effectLst/>
          </c:spPr>
          <c:marker>
            <c:symbol val="none"/>
          </c:marker>
          <c:cat>
            <c:numRef>
              <c:f>graf!$R$2:$R$24</c:f>
              <c:numCache>
                <c:formatCode>General</c:formatCode>
                <c:ptCount val="23"/>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pt idx="18">
                  <c:v>2015</c:v>
                </c:pt>
                <c:pt idx="19">
                  <c:v>2016</c:v>
                </c:pt>
                <c:pt idx="20">
                  <c:v>2017</c:v>
                </c:pt>
                <c:pt idx="21">
                  <c:v>2018</c:v>
                </c:pt>
                <c:pt idx="22">
                  <c:v>2019</c:v>
                </c:pt>
              </c:numCache>
            </c:numRef>
          </c:cat>
          <c:val>
            <c:numRef>
              <c:f>graf!$W$2:$W$24</c:f>
              <c:numCache>
                <c:formatCode>0.00</c:formatCode>
                <c:ptCount val="23"/>
                <c:pt idx="0">
                  <c:v>1.5315374651474238</c:v>
                </c:pt>
                <c:pt idx="1">
                  <c:v>2.2782105372289299</c:v>
                </c:pt>
                <c:pt idx="2">
                  <c:v>2.7187460706997082</c:v>
                </c:pt>
                <c:pt idx="3">
                  <c:v>2.7457189503921327</c:v>
                </c:pt>
                <c:pt idx="4">
                  <c:v>2.559375647514035</c:v>
                </c:pt>
                <c:pt idx="5">
                  <c:v>3.0638478434504792</c:v>
                </c:pt>
                <c:pt idx="6">
                  <c:v>2.9539360574396252</c:v>
                </c:pt>
                <c:pt idx="7">
                  <c:v>3.4205810001949786</c:v>
                </c:pt>
                <c:pt idx="8">
                  <c:v>3.3759216106755559</c:v>
                </c:pt>
                <c:pt idx="9">
                  <c:v>3.5185680619974344</c:v>
                </c:pt>
                <c:pt idx="10">
                  <c:v>5.2720918446973082</c:v>
                </c:pt>
                <c:pt idx="11">
                  <c:v>3.9689804087709843</c:v>
                </c:pt>
                <c:pt idx="12">
                  <c:v>4.2788623505263486</c:v>
                </c:pt>
                <c:pt idx="13">
                  <c:v>3.8574326161776602</c:v>
                </c:pt>
                <c:pt idx="14">
                  <c:v>3.0935092037900631</c:v>
                </c:pt>
                <c:pt idx="15">
                  <c:v>3.2259444658366494</c:v>
                </c:pt>
                <c:pt idx="16">
                  <c:v>3.0049278766030985</c:v>
                </c:pt>
                <c:pt idx="17">
                  <c:v>2.7641997761015236</c:v>
                </c:pt>
                <c:pt idx="18">
                  <c:v>2.8407906214761391</c:v>
                </c:pt>
                <c:pt idx="19">
                  <c:v>3.2515787080552285</c:v>
                </c:pt>
                <c:pt idx="20">
                  <c:v>3.5801005234079919</c:v>
                </c:pt>
                <c:pt idx="21">
                  <c:v>3.7443155362572167</c:v>
                </c:pt>
                <c:pt idx="22">
                  <c:v>3.9589291511918314</c:v>
                </c:pt>
              </c:numCache>
            </c:numRef>
          </c:val>
          <c:smooth val="0"/>
          <c:extLst>
            <c:ext xmlns:c16="http://schemas.microsoft.com/office/drawing/2014/chart" uri="{C3380CC4-5D6E-409C-BE32-E72D297353CC}">
              <c16:uniqueId val="{00000002-CF65-4642-9F24-E486623A70A5}"/>
            </c:ext>
          </c:extLst>
        </c:ser>
        <c:dLbls>
          <c:showLegendKey val="0"/>
          <c:showVal val="0"/>
          <c:showCatName val="0"/>
          <c:showSerName val="0"/>
          <c:showPercent val="0"/>
          <c:showBubbleSize val="0"/>
        </c:dLbls>
        <c:smooth val="0"/>
        <c:axId val="355740352"/>
        <c:axId val="355741920"/>
        <c:extLst>
          <c:ext xmlns:c15="http://schemas.microsoft.com/office/drawing/2012/chart" uri="{02D57815-91ED-43cb-92C2-25804820EDAC}">
            <c15:filteredLineSeries>
              <c15:ser>
                <c:idx val="3"/>
                <c:order val="3"/>
                <c:tx>
                  <c:strRef>
                    <c:extLst>
                      <c:ext uri="{02D57815-91ED-43cb-92C2-25804820EDAC}">
                        <c15:formulaRef>
                          <c15:sqref>graf!$X$1</c15:sqref>
                        </c15:formulaRef>
                      </c:ext>
                    </c:extLst>
                    <c:strCache>
                      <c:ptCount val="1"/>
                      <c:pt idx="0">
                        <c:v>Dokončené byty na 1000 obyvatel ČR</c:v>
                      </c:pt>
                    </c:strCache>
                  </c:strRef>
                </c:tx>
                <c:spPr>
                  <a:ln w="28575" cap="rnd">
                    <a:solidFill>
                      <a:schemeClr val="accent4"/>
                    </a:solidFill>
                    <a:round/>
                  </a:ln>
                  <a:effectLst/>
                </c:spPr>
                <c:marker>
                  <c:symbol val="none"/>
                </c:marker>
                <c:cat>
                  <c:numRef>
                    <c:extLst>
                      <c:ext uri="{02D57815-91ED-43cb-92C2-25804820EDAC}">
                        <c15:formulaRef>
                          <c15:sqref>graf!$R$2:$R$24</c15:sqref>
                        </c15:formulaRef>
                      </c:ext>
                    </c:extLst>
                    <c:numCache>
                      <c:formatCode>General</c:formatCode>
                      <c:ptCount val="23"/>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pt idx="18">
                        <c:v>2015</c:v>
                      </c:pt>
                      <c:pt idx="19">
                        <c:v>2016</c:v>
                      </c:pt>
                      <c:pt idx="20">
                        <c:v>2017</c:v>
                      </c:pt>
                      <c:pt idx="21">
                        <c:v>2018</c:v>
                      </c:pt>
                      <c:pt idx="22">
                        <c:v>2019</c:v>
                      </c:pt>
                    </c:numCache>
                  </c:numRef>
                </c:cat>
                <c:val>
                  <c:numRef>
                    <c:extLst>
                      <c:ext uri="{02D57815-91ED-43cb-92C2-25804820EDAC}">
                        <c15:formulaRef>
                          <c15:sqref>graf!$X$2:$X$24</c15:sqref>
                        </c15:formulaRef>
                      </c:ext>
                    </c:extLst>
                    <c:numCache>
                      <c:formatCode>0.00</c:formatCode>
                      <c:ptCount val="23"/>
                      <c:pt idx="0">
                        <c:v>1.6270314225723059</c:v>
                      </c:pt>
                      <c:pt idx="1">
                        <c:v>2.1558617173557706</c:v>
                      </c:pt>
                      <c:pt idx="2">
                        <c:v>2.3091821074288257</c:v>
                      </c:pt>
                      <c:pt idx="3">
                        <c:v>2.4552561299584106</c:v>
                      </c:pt>
                      <c:pt idx="4">
                        <c:v>2.4257243174796765</c:v>
                      </c:pt>
                      <c:pt idx="5">
                        <c:v>2.6747310102281925</c:v>
                      </c:pt>
                      <c:pt idx="6">
                        <c:v>2.6565264205737575</c:v>
                      </c:pt>
                      <c:pt idx="7">
                        <c:v>3.1571603051373716</c:v>
                      </c:pt>
                      <c:pt idx="8">
                        <c:v>3.2058088714368509</c:v>
                      </c:pt>
                      <c:pt idx="9">
                        <c:v>2.9347181236779067</c:v>
                      </c:pt>
                      <c:pt idx="10">
                        <c:v>4.0119909874936548</c:v>
                      </c:pt>
                      <c:pt idx="11">
                        <c:v>3.666572343344789</c:v>
                      </c:pt>
                      <c:pt idx="12">
                        <c:v>3.6617193053688117</c:v>
                      </c:pt>
                      <c:pt idx="13">
                        <c:v>3.4598685815792045</c:v>
                      </c:pt>
                      <c:pt idx="14">
                        <c:v>2.7252534281032359</c:v>
                      </c:pt>
                      <c:pt idx="15">
                        <c:v>2.802077761532884</c:v>
                      </c:pt>
                      <c:pt idx="16">
                        <c:v>2.4007794970881586</c:v>
                      </c:pt>
                      <c:pt idx="17">
                        <c:v>2.2730475338705811</c:v>
                      </c:pt>
                      <c:pt idx="18">
                        <c:v>2.3778068330180768</c:v>
                      </c:pt>
                      <c:pt idx="19">
                        <c:v>2.5827077122023061</c:v>
                      </c:pt>
                      <c:pt idx="20">
                        <c:v>2.6926344868146299</c:v>
                      </c:pt>
                      <c:pt idx="21">
                        <c:v>3.178463445322917</c:v>
                      </c:pt>
                      <c:pt idx="22">
                        <c:v>3.4043583005289255</c:v>
                      </c:pt>
                    </c:numCache>
                  </c:numRef>
                </c:val>
                <c:smooth val="0"/>
                <c:extLst>
                  <c:ext xmlns:c16="http://schemas.microsoft.com/office/drawing/2014/chart" uri="{C3380CC4-5D6E-409C-BE32-E72D297353CC}">
                    <c16:uniqueId val="{00000003-CF65-4642-9F24-E486623A70A5}"/>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graf!$Y$1</c15:sqref>
                        </c15:formulaRef>
                      </c:ext>
                    </c:extLst>
                    <c:strCache>
                      <c:ptCount val="1"/>
                      <c:pt idx="0">
                        <c:v>Dokončené byty na 1000 obyvatel Pohořelicko</c:v>
                      </c:pt>
                    </c:strCache>
                  </c:strRef>
                </c:tx>
                <c:spPr>
                  <a:ln w="28575" cap="rnd">
                    <a:solidFill>
                      <a:schemeClr val="accent5"/>
                    </a:solidFill>
                    <a:round/>
                  </a:ln>
                  <a:effectLst/>
                </c:spPr>
                <c:marker>
                  <c:symbol val="none"/>
                </c:marker>
                <c:cat>
                  <c:numRef>
                    <c:extLst xmlns:c15="http://schemas.microsoft.com/office/drawing/2012/chart">
                      <c:ext xmlns:c15="http://schemas.microsoft.com/office/drawing/2012/chart" uri="{02D57815-91ED-43cb-92C2-25804820EDAC}">
                        <c15:formulaRef>
                          <c15:sqref>graf!$R$2:$R$24</c15:sqref>
                        </c15:formulaRef>
                      </c:ext>
                    </c:extLst>
                    <c:numCache>
                      <c:formatCode>General</c:formatCode>
                      <c:ptCount val="23"/>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pt idx="18">
                        <c:v>2015</c:v>
                      </c:pt>
                      <c:pt idx="19">
                        <c:v>2016</c:v>
                      </c:pt>
                      <c:pt idx="20">
                        <c:v>2017</c:v>
                      </c:pt>
                      <c:pt idx="21">
                        <c:v>2018</c:v>
                      </c:pt>
                      <c:pt idx="22">
                        <c:v>2019</c:v>
                      </c:pt>
                    </c:numCache>
                  </c:numRef>
                </c:cat>
                <c:val>
                  <c:numRef>
                    <c:extLst xmlns:c15="http://schemas.microsoft.com/office/drawing/2012/chart">
                      <c:ext xmlns:c15="http://schemas.microsoft.com/office/drawing/2012/chart" uri="{02D57815-91ED-43cb-92C2-25804820EDAC}">
                        <c15:formulaRef>
                          <c15:sqref>graf!$Y$2:$Y$24</c15:sqref>
                        </c15:formulaRef>
                      </c:ext>
                    </c:extLst>
                    <c:numCache>
                      <c:formatCode>0.00</c:formatCode>
                      <c:ptCount val="23"/>
                      <c:pt idx="0">
                        <c:v>2.0948675744426155</c:v>
                      </c:pt>
                      <c:pt idx="1">
                        <c:v>1.4217300209518107</c:v>
                      </c:pt>
                      <c:pt idx="2">
                        <c:v>1.7993702204228521</c:v>
                      </c:pt>
                      <c:pt idx="3">
                        <c:v>5.44004769356882</c:v>
                      </c:pt>
                      <c:pt idx="4">
                        <c:v>2.2569966897381883</c:v>
                      </c:pt>
                      <c:pt idx="5">
                        <c:v>2.9363047733775032</c:v>
                      </c:pt>
                      <c:pt idx="6">
                        <c:v>4.7804003585300263</c:v>
                      </c:pt>
                      <c:pt idx="7">
                        <c:v>4.6909903201787042</c:v>
                      </c:pt>
                      <c:pt idx="8">
                        <c:v>2.6014568158168574</c:v>
                      </c:pt>
                      <c:pt idx="9">
                        <c:v>2.0911127707244215</c:v>
                      </c:pt>
                      <c:pt idx="10">
                        <c:v>2.9596744358120608</c:v>
                      </c:pt>
                      <c:pt idx="11">
                        <c:v>4.8372911169744937</c:v>
                      </c:pt>
                      <c:pt idx="12">
                        <c:v>5.1408297733690533</c:v>
                      </c:pt>
                      <c:pt idx="13">
                        <c:v>8.3154121863799286</c:v>
                      </c:pt>
                      <c:pt idx="14">
                        <c:v>6.5400843881856536</c:v>
                      </c:pt>
                      <c:pt idx="15">
                        <c:v>5.0779076238174738</c:v>
                      </c:pt>
                      <c:pt idx="16">
                        <c:v>10.53864168618267</c:v>
                      </c:pt>
                      <c:pt idx="17">
                        <c:v>6.6798445913707321</c:v>
                      </c:pt>
                      <c:pt idx="18">
                        <c:v>3.9872947219030883</c:v>
                      </c:pt>
                      <c:pt idx="19">
                        <c:v>6.5951635467323966</c:v>
                      </c:pt>
                      <c:pt idx="20">
                        <c:v>6.9160848373073378</c:v>
                      </c:pt>
                      <c:pt idx="21">
                        <c:v>6.7131590953529292</c:v>
                      </c:pt>
                      <c:pt idx="22">
                        <c:v>8.5935996921695637</c:v>
                      </c:pt>
                    </c:numCache>
                  </c:numRef>
                </c:val>
                <c:smooth val="0"/>
                <c:extLst xmlns:c15="http://schemas.microsoft.com/office/drawing/2012/chart">
                  <c:ext xmlns:c16="http://schemas.microsoft.com/office/drawing/2014/chart" uri="{C3380CC4-5D6E-409C-BE32-E72D297353CC}">
                    <c16:uniqueId val="{00000004-CF65-4642-9F24-E486623A70A5}"/>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graf!$Z$1</c15:sqref>
                        </c15:formulaRef>
                      </c:ext>
                    </c:extLst>
                    <c:strCache>
                      <c:ptCount val="1"/>
                      <c:pt idx="0">
                        <c:v>Dokončené byty na 1000 obyvatel Židlochovicko</c:v>
                      </c:pt>
                    </c:strCache>
                  </c:strRef>
                </c:tx>
                <c:spPr>
                  <a:ln w="28575" cap="rnd">
                    <a:solidFill>
                      <a:schemeClr val="accent6"/>
                    </a:solidFill>
                    <a:round/>
                  </a:ln>
                  <a:effectLst/>
                </c:spPr>
                <c:marker>
                  <c:symbol val="none"/>
                </c:marker>
                <c:cat>
                  <c:numRef>
                    <c:extLst xmlns:c15="http://schemas.microsoft.com/office/drawing/2012/chart">
                      <c:ext xmlns:c15="http://schemas.microsoft.com/office/drawing/2012/chart" uri="{02D57815-91ED-43cb-92C2-25804820EDAC}">
                        <c15:formulaRef>
                          <c15:sqref>graf!$R$2:$R$24</c15:sqref>
                        </c15:formulaRef>
                      </c:ext>
                    </c:extLst>
                    <c:numCache>
                      <c:formatCode>General</c:formatCode>
                      <c:ptCount val="23"/>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pt idx="18">
                        <c:v>2015</c:v>
                      </c:pt>
                      <c:pt idx="19">
                        <c:v>2016</c:v>
                      </c:pt>
                      <c:pt idx="20">
                        <c:v>2017</c:v>
                      </c:pt>
                      <c:pt idx="21">
                        <c:v>2018</c:v>
                      </c:pt>
                      <c:pt idx="22">
                        <c:v>2019</c:v>
                      </c:pt>
                    </c:numCache>
                  </c:numRef>
                </c:cat>
                <c:val>
                  <c:numRef>
                    <c:extLst xmlns:c15="http://schemas.microsoft.com/office/drawing/2012/chart">
                      <c:ext xmlns:c15="http://schemas.microsoft.com/office/drawing/2012/chart" uri="{02D57815-91ED-43cb-92C2-25804820EDAC}">
                        <c15:formulaRef>
                          <c15:sqref>graf!$Z$2:$Z$24</c15:sqref>
                        </c15:formulaRef>
                      </c:ext>
                    </c:extLst>
                    <c:numCache>
                      <c:formatCode>0.00</c:formatCode>
                      <c:ptCount val="23"/>
                      <c:pt idx="0">
                        <c:v>1.1260321961798316</c:v>
                      </c:pt>
                      <c:pt idx="1">
                        <c:v>2.8127068166776965</c:v>
                      </c:pt>
                      <c:pt idx="2">
                        <c:v>1.8184072405670124</c:v>
                      </c:pt>
                      <c:pt idx="3">
                        <c:v>1.6967389505048833</c:v>
                      </c:pt>
                      <c:pt idx="4">
                        <c:v>1.9788918205804751</c:v>
                      </c:pt>
                      <c:pt idx="5">
                        <c:v>5.4951814640147632</c:v>
                      </c:pt>
                      <c:pt idx="6">
                        <c:v>2.7674901306418134</c:v>
                      </c:pt>
                      <c:pt idx="7">
                        <c:v>4.6987951807228923</c:v>
                      </c:pt>
                      <c:pt idx="8">
                        <c:v>3.1266284523189158</c:v>
                      </c:pt>
                      <c:pt idx="9">
                        <c:v>4.3854403380775828</c:v>
                      </c:pt>
                      <c:pt idx="10">
                        <c:v>4.3066656320322814</c:v>
                      </c:pt>
                      <c:pt idx="11">
                        <c:v>4.7056123034546085</c:v>
                      </c:pt>
                      <c:pt idx="12">
                        <c:v>10.559146249812116</c:v>
                      </c:pt>
                      <c:pt idx="13">
                        <c:v>8.0086018315969003</c:v>
                      </c:pt>
                      <c:pt idx="14">
                        <c:v>7.0741882822419733</c:v>
                      </c:pt>
                      <c:pt idx="15">
                        <c:v>5.5166031960707551</c:v>
                      </c:pt>
                      <c:pt idx="16">
                        <c:v>5.0864699898270604</c:v>
                      </c:pt>
                      <c:pt idx="17">
                        <c:v>5.8876187852912825</c:v>
                      </c:pt>
                      <c:pt idx="18">
                        <c:v>4.5502393969234953</c:v>
                      </c:pt>
                      <c:pt idx="19">
                        <c:v>3.6868212897171202</c:v>
                      </c:pt>
                      <c:pt idx="20">
                        <c:v>4.8694845634026764</c:v>
                      </c:pt>
                      <c:pt idx="21">
                        <c:v>4.4268100734522564</c:v>
                      </c:pt>
                      <c:pt idx="22">
                        <c:v>3.8677804140800207</c:v>
                      </c:pt>
                    </c:numCache>
                  </c:numRef>
                </c:val>
                <c:smooth val="0"/>
                <c:extLst xmlns:c15="http://schemas.microsoft.com/office/drawing/2012/chart">
                  <c:ext xmlns:c16="http://schemas.microsoft.com/office/drawing/2014/chart" uri="{C3380CC4-5D6E-409C-BE32-E72D297353CC}">
                    <c16:uniqueId val="{00000005-CF65-4642-9F24-E486623A70A5}"/>
                  </c:ext>
                </c:extLst>
              </c15:ser>
            </c15:filteredLineSeries>
          </c:ext>
        </c:extLst>
      </c:lineChart>
      <c:catAx>
        <c:axId val="3557403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crossAx val="355741920"/>
        <c:crosses val="autoZero"/>
        <c:auto val="1"/>
        <c:lblAlgn val="ctr"/>
        <c:lblOffset val="100"/>
        <c:noMultiLvlLbl val="0"/>
      </c:catAx>
      <c:valAx>
        <c:axId val="35574192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cs-CZ" sz="1400"/>
                  <a:t>Počet</a:t>
                </a:r>
                <a:r>
                  <a:rPr lang="cs-CZ" sz="1400" baseline="0"/>
                  <a:t> bytů na 1 000 obyv. (abs.)</a:t>
                </a:r>
                <a:endParaRPr lang="cs-CZ" sz="1400"/>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crossAx val="355740352"/>
        <c:crosses val="autoZero"/>
        <c:crossBetween val="between"/>
      </c:valAx>
      <c:spPr>
        <a:noFill/>
        <a:ln>
          <a:noFill/>
        </a:ln>
        <a:effectLst/>
      </c:spPr>
    </c:plotArea>
    <c:legend>
      <c:legendPos val="b"/>
      <c:layout>
        <c:manualLayout>
          <c:xMode val="edge"/>
          <c:yMode val="edge"/>
          <c:x val="5.29723500041913E-4"/>
          <c:y val="0.85279400761690372"/>
          <c:w val="0.97208416063294933"/>
          <c:h val="0.13096519218296199"/>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legend>
    <c:plotVisOnly val="1"/>
    <c:dispBlanksAs val="gap"/>
    <c:showDLblsOverMax val="0"/>
  </c:chart>
  <c:spPr>
    <a:noFill/>
    <a:ln>
      <a:noFill/>
    </a:ln>
    <a:effectLst/>
  </c:spPr>
  <c:txPr>
    <a:bodyPr/>
    <a:lstStyle/>
    <a:p>
      <a:pPr>
        <a:defRPr/>
      </a:pPr>
      <a:endParaRPr lang="cs-CZ"/>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605226141292207"/>
          <c:y val="4.642235298054493E-2"/>
          <c:w val="0.7753003453431272"/>
          <c:h val="0.6539579400058938"/>
        </c:manualLayout>
      </c:layout>
      <c:lineChart>
        <c:grouping val="standard"/>
        <c:varyColors val="0"/>
        <c:ser>
          <c:idx val="0"/>
          <c:order val="0"/>
          <c:tx>
            <c:strRef>
              <c:f>nezamestnanost!$B$75</c:f>
              <c:strCache>
                <c:ptCount val="1"/>
                <c:pt idx="0">
                  <c:v>PNO Pohořelicko (%)</c:v>
                </c:pt>
              </c:strCache>
            </c:strRef>
          </c:tx>
          <c:spPr>
            <a:ln w="28575" cap="rnd">
              <a:solidFill>
                <a:srgbClr val="FFC000"/>
              </a:solidFill>
              <a:round/>
            </a:ln>
            <a:effectLst/>
          </c:spPr>
          <c:marker>
            <c:symbol val="none"/>
          </c:marker>
          <c:cat>
            <c:strRef>
              <c:f>nezamestnanost!$A$76:$A$111</c:f>
              <c:strCache>
                <c:ptCount val="36"/>
                <c:pt idx="0">
                  <c:v>01/18</c:v>
                </c:pt>
                <c:pt idx="1">
                  <c:v>02/18</c:v>
                </c:pt>
                <c:pt idx="2">
                  <c:v>03/18</c:v>
                </c:pt>
                <c:pt idx="3">
                  <c:v>04/18</c:v>
                </c:pt>
                <c:pt idx="4">
                  <c:v>05/18</c:v>
                </c:pt>
                <c:pt idx="5">
                  <c:v>06/18</c:v>
                </c:pt>
                <c:pt idx="6">
                  <c:v>07/18</c:v>
                </c:pt>
                <c:pt idx="7">
                  <c:v>08/18</c:v>
                </c:pt>
                <c:pt idx="8">
                  <c:v>09/18</c:v>
                </c:pt>
                <c:pt idx="9">
                  <c:v>10/18</c:v>
                </c:pt>
                <c:pt idx="10">
                  <c:v>11/18</c:v>
                </c:pt>
                <c:pt idx="11">
                  <c:v>12/18</c:v>
                </c:pt>
                <c:pt idx="12">
                  <c:v>01/19</c:v>
                </c:pt>
                <c:pt idx="13">
                  <c:v>02/19</c:v>
                </c:pt>
                <c:pt idx="14">
                  <c:v>03/19</c:v>
                </c:pt>
                <c:pt idx="15">
                  <c:v>04/19</c:v>
                </c:pt>
                <c:pt idx="16">
                  <c:v>05/19</c:v>
                </c:pt>
                <c:pt idx="17">
                  <c:v>06/19</c:v>
                </c:pt>
                <c:pt idx="18">
                  <c:v>07/19</c:v>
                </c:pt>
                <c:pt idx="19">
                  <c:v>08/19</c:v>
                </c:pt>
                <c:pt idx="20">
                  <c:v>09/19</c:v>
                </c:pt>
                <c:pt idx="21">
                  <c:v>10/19</c:v>
                </c:pt>
                <c:pt idx="22">
                  <c:v>11/19</c:v>
                </c:pt>
                <c:pt idx="23">
                  <c:v>12/19</c:v>
                </c:pt>
                <c:pt idx="24">
                  <c:v>01/20</c:v>
                </c:pt>
                <c:pt idx="25">
                  <c:v>02/20</c:v>
                </c:pt>
                <c:pt idx="26">
                  <c:v>03/20</c:v>
                </c:pt>
                <c:pt idx="27">
                  <c:v>04/20</c:v>
                </c:pt>
                <c:pt idx="28">
                  <c:v>05/20</c:v>
                </c:pt>
                <c:pt idx="29">
                  <c:v>06/20</c:v>
                </c:pt>
                <c:pt idx="30">
                  <c:v>07/20</c:v>
                </c:pt>
                <c:pt idx="31">
                  <c:v>08/20</c:v>
                </c:pt>
                <c:pt idx="32">
                  <c:v>09/20</c:v>
                </c:pt>
                <c:pt idx="33">
                  <c:v>10/20</c:v>
                </c:pt>
                <c:pt idx="34">
                  <c:v>11/20</c:v>
                </c:pt>
                <c:pt idx="35">
                  <c:v>12/20</c:v>
                </c:pt>
              </c:strCache>
            </c:strRef>
          </c:cat>
          <c:val>
            <c:numRef>
              <c:f>nezamestnanost!$B$76:$B$111</c:f>
              <c:numCache>
                <c:formatCode>General</c:formatCode>
                <c:ptCount val="36"/>
                <c:pt idx="0">
                  <c:v>5.0481333333333334</c:v>
                </c:pt>
                <c:pt idx="1">
                  <c:v>5.0470666666666668</c:v>
                </c:pt>
                <c:pt idx="2">
                  <c:v>4.4092666666666664</c:v>
                </c:pt>
                <c:pt idx="3">
                  <c:v>3.7338000000000005</c:v>
                </c:pt>
                <c:pt idx="4">
                  <c:v>3.5807999999999995</c:v>
                </c:pt>
                <c:pt idx="5">
                  <c:v>3.6429333333333331</c:v>
                </c:pt>
                <c:pt idx="6">
                  <c:v>3.5253999999999999</c:v>
                </c:pt>
                <c:pt idx="7">
                  <c:v>3.4532666666666665</c:v>
                </c:pt>
                <c:pt idx="8">
                  <c:v>3.4123999999999999</c:v>
                </c:pt>
                <c:pt idx="9">
                  <c:v>2.9560666666666662</c:v>
                </c:pt>
                <c:pt idx="10">
                  <c:v>3.3101333333333334</c:v>
                </c:pt>
                <c:pt idx="11">
                  <c:v>3.9820666666666664</c:v>
                </c:pt>
                <c:pt idx="12">
                  <c:v>4.7996666666666652</c:v>
                </c:pt>
                <c:pt idx="13">
                  <c:v>4.5341333333333331</c:v>
                </c:pt>
                <c:pt idx="14">
                  <c:v>3.8417333333333334</c:v>
                </c:pt>
                <c:pt idx="15">
                  <c:v>3.7492000000000005</c:v>
                </c:pt>
                <c:pt idx="16">
                  <c:v>3.3713333333333328</c:v>
                </c:pt>
                <c:pt idx="17">
                  <c:v>3.2416</c:v>
                </c:pt>
                <c:pt idx="18">
                  <c:v>3.3445333333333336</c:v>
                </c:pt>
                <c:pt idx="19">
                  <c:v>3.1349333333333336</c:v>
                </c:pt>
                <c:pt idx="20">
                  <c:v>2.9182000000000001</c:v>
                </c:pt>
                <c:pt idx="21">
                  <c:v>2.8305999999999996</c:v>
                </c:pt>
                <c:pt idx="22">
                  <c:v>2.8545333333333334</c:v>
                </c:pt>
                <c:pt idx="23">
                  <c:v>3.3079333333333336</c:v>
                </c:pt>
                <c:pt idx="24">
                  <c:v>3.9219333333333339</c:v>
                </c:pt>
                <c:pt idx="25">
                  <c:v>4.1277999999999997</c:v>
                </c:pt>
                <c:pt idx="26">
                  <c:v>3.8957333333333342</c:v>
                </c:pt>
                <c:pt idx="27">
                  <c:v>3.7844000000000002</c:v>
                </c:pt>
                <c:pt idx="28">
                  <c:v>3.7079999999999993</c:v>
                </c:pt>
                <c:pt idx="29">
                  <c:v>3.687133333333334</c:v>
                </c:pt>
                <c:pt idx="30">
                  <c:v>3.8433333333333333</c:v>
                </c:pt>
                <c:pt idx="31">
                  <c:v>3.9090666666666669</c:v>
                </c:pt>
                <c:pt idx="32">
                  <c:v>4.1894666666666662</c:v>
                </c:pt>
                <c:pt idx="33">
                  <c:v>4.2138</c:v>
                </c:pt>
                <c:pt idx="34">
                  <c:v>4.2961333333333336</c:v>
                </c:pt>
                <c:pt idx="35">
                  <c:v>4.5548000000000002</c:v>
                </c:pt>
              </c:numCache>
            </c:numRef>
          </c:val>
          <c:smooth val="0"/>
          <c:extLst>
            <c:ext xmlns:c16="http://schemas.microsoft.com/office/drawing/2014/chart" uri="{C3380CC4-5D6E-409C-BE32-E72D297353CC}">
              <c16:uniqueId val="{00000000-D08B-425B-B615-6D2FFB749C99}"/>
            </c:ext>
          </c:extLst>
        </c:ser>
        <c:ser>
          <c:idx val="1"/>
          <c:order val="1"/>
          <c:tx>
            <c:strRef>
              <c:f>nezamestnanost!$C$75</c:f>
              <c:strCache>
                <c:ptCount val="1"/>
                <c:pt idx="0">
                  <c:v>PNO Židlochovicko (%)</c:v>
                </c:pt>
              </c:strCache>
            </c:strRef>
          </c:tx>
          <c:spPr>
            <a:ln w="28575" cap="rnd">
              <a:solidFill>
                <a:srgbClr val="0070C0"/>
              </a:solidFill>
              <a:round/>
            </a:ln>
            <a:effectLst/>
          </c:spPr>
          <c:marker>
            <c:symbol val="none"/>
          </c:marker>
          <c:cat>
            <c:strRef>
              <c:f>nezamestnanost!$A$76:$A$111</c:f>
              <c:strCache>
                <c:ptCount val="36"/>
                <c:pt idx="0">
                  <c:v>01/18</c:v>
                </c:pt>
                <c:pt idx="1">
                  <c:v>02/18</c:v>
                </c:pt>
                <c:pt idx="2">
                  <c:v>03/18</c:v>
                </c:pt>
                <c:pt idx="3">
                  <c:v>04/18</c:v>
                </c:pt>
                <c:pt idx="4">
                  <c:v>05/18</c:v>
                </c:pt>
                <c:pt idx="5">
                  <c:v>06/18</c:v>
                </c:pt>
                <c:pt idx="6">
                  <c:v>07/18</c:v>
                </c:pt>
                <c:pt idx="7">
                  <c:v>08/18</c:v>
                </c:pt>
                <c:pt idx="8">
                  <c:v>09/18</c:v>
                </c:pt>
                <c:pt idx="9">
                  <c:v>10/18</c:v>
                </c:pt>
                <c:pt idx="10">
                  <c:v>11/18</c:v>
                </c:pt>
                <c:pt idx="11">
                  <c:v>12/18</c:v>
                </c:pt>
                <c:pt idx="12">
                  <c:v>01/19</c:v>
                </c:pt>
                <c:pt idx="13">
                  <c:v>02/19</c:v>
                </c:pt>
                <c:pt idx="14">
                  <c:v>03/19</c:v>
                </c:pt>
                <c:pt idx="15">
                  <c:v>04/19</c:v>
                </c:pt>
                <c:pt idx="16">
                  <c:v>05/19</c:v>
                </c:pt>
                <c:pt idx="17">
                  <c:v>06/19</c:v>
                </c:pt>
                <c:pt idx="18">
                  <c:v>07/19</c:v>
                </c:pt>
                <c:pt idx="19">
                  <c:v>08/19</c:v>
                </c:pt>
                <c:pt idx="20">
                  <c:v>09/19</c:v>
                </c:pt>
                <c:pt idx="21">
                  <c:v>10/19</c:v>
                </c:pt>
                <c:pt idx="22">
                  <c:v>11/19</c:v>
                </c:pt>
                <c:pt idx="23">
                  <c:v>12/19</c:v>
                </c:pt>
                <c:pt idx="24">
                  <c:v>01/20</c:v>
                </c:pt>
                <c:pt idx="25">
                  <c:v>02/20</c:v>
                </c:pt>
                <c:pt idx="26">
                  <c:v>03/20</c:v>
                </c:pt>
                <c:pt idx="27">
                  <c:v>04/20</c:v>
                </c:pt>
                <c:pt idx="28">
                  <c:v>05/20</c:v>
                </c:pt>
                <c:pt idx="29">
                  <c:v>06/20</c:v>
                </c:pt>
                <c:pt idx="30">
                  <c:v>07/20</c:v>
                </c:pt>
                <c:pt idx="31">
                  <c:v>08/20</c:v>
                </c:pt>
                <c:pt idx="32">
                  <c:v>09/20</c:v>
                </c:pt>
                <c:pt idx="33">
                  <c:v>10/20</c:v>
                </c:pt>
                <c:pt idx="34">
                  <c:v>11/20</c:v>
                </c:pt>
                <c:pt idx="35">
                  <c:v>12/20</c:v>
                </c:pt>
              </c:strCache>
            </c:strRef>
          </c:cat>
          <c:val>
            <c:numRef>
              <c:f>nezamestnanost!$C$76:$C$111</c:f>
              <c:numCache>
                <c:formatCode>General</c:formatCode>
                <c:ptCount val="36"/>
                <c:pt idx="0">
                  <c:v>3.2382499999999994</c:v>
                </c:pt>
                <c:pt idx="1">
                  <c:v>3.1068500000000001</c:v>
                </c:pt>
                <c:pt idx="2">
                  <c:v>2.98285</c:v>
                </c:pt>
                <c:pt idx="3">
                  <c:v>2.6024000000000003</c:v>
                </c:pt>
                <c:pt idx="4">
                  <c:v>2.4472</c:v>
                </c:pt>
                <c:pt idx="5">
                  <c:v>2.3393999999999999</c:v>
                </c:pt>
                <c:pt idx="6">
                  <c:v>2.6652000000000005</c:v>
                </c:pt>
                <c:pt idx="7">
                  <c:v>2.6887499999999998</c:v>
                </c:pt>
                <c:pt idx="8">
                  <c:v>2.6699499999999996</c:v>
                </c:pt>
                <c:pt idx="9">
                  <c:v>2.3827999999999996</c:v>
                </c:pt>
                <c:pt idx="10">
                  <c:v>2.4521999999999999</c:v>
                </c:pt>
                <c:pt idx="11">
                  <c:v>2.7798000000000007</c:v>
                </c:pt>
                <c:pt idx="12">
                  <c:v>3.0054999999999996</c:v>
                </c:pt>
                <c:pt idx="13">
                  <c:v>2.9392000000000005</c:v>
                </c:pt>
                <c:pt idx="14">
                  <c:v>2.6076999999999999</c:v>
                </c:pt>
                <c:pt idx="15">
                  <c:v>2.4247000000000005</c:v>
                </c:pt>
                <c:pt idx="16">
                  <c:v>2.1710000000000003</c:v>
                </c:pt>
                <c:pt idx="17">
                  <c:v>2.1071499999999999</c:v>
                </c:pt>
                <c:pt idx="18">
                  <c:v>2.1523999999999996</c:v>
                </c:pt>
                <c:pt idx="19">
                  <c:v>2.1578500000000007</c:v>
                </c:pt>
                <c:pt idx="20">
                  <c:v>2.0525500000000001</c:v>
                </c:pt>
                <c:pt idx="21">
                  <c:v>1.92665</c:v>
                </c:pt>
                <c:pt idx="22">
                  <c:v>1.8695499999999998</c:v>
                </c:pt>
                <c:pt idx="23">
                  <c:v>1.9748999999999999</c:v>
                </c:pt>
                <c:pt idx="24">
                  <c:v>2.1801500000000003</c:v>
                </c:pt>
                <c:pt idx="25">
                  <c:v>2.1201000000000008</c:v>
                </c:pt>
                <c:pt idx="26">
                  <c:v>2.0538500000000002</c:v>
                </c:pt>
                <c:pt idx="27">
                  <c:v>2.4252000000000002</c:v>
                </c:pt>
                <c:pt idx="28">
                  <c:v>2.5691999999999995</c:v>
                </c:pt>
                <c:pt idx="29">
                  <c:v>2.63835</c:v>
                </c:pt>
                <c:pt idx="30">
                  <c:v>2.8714500000000003</c:v>
                </c:pt>
                <c:pt idx="31">
                  <c:v>2.9527999999999999</c:v>
                </c:pt>
                <c:pt idx="32">
                  <c:v>3.1452</c:v>
                </c:pt>
                <c:pt idx="33">
                  <c:v>3.1461999999999999</c:v>
                </c:pt>
                <c:pt idx="34">
                  <c:v>3.1469499999999995</c:v>
                </c:pt>
                <c:pt idx="35">
                  <c:v>3.2747999999999999</c:v>
                </c:pt>
              </c:numCache>
            </c:numRef>
          </c:val>
          <c:smooth val="0"/>
          <c:extLst>
            <c:ext xmlns:c16="http://schemas.microsoft.com/office/drawing/2014/chart" uri="{C3380CC4-5D6E-409C-BE32-E72D297353CC}">
              <c16:uniqueId val="{00000001-D08B-425B-B615-6D2FFB749C99}"/>
            </c:ext>
          </c:extLst>
        </c:ser>
        <c:ser>
          <c:idx val="2"/>
          <c:order val="2"/>
          <c:tx>
            <c:strRef>
              <c:f>nezamestnanost!$D$75</c:f>
              <c:strCache>
                <c:ptCount val="1"/>
                <c:pt idx="0">
                  <c:v>PNO MAS Podbrněnsko (%)</c:v>
                </c:pt>
              </c:strCache>
            </c:strRef>
          </c:tx>
          <c:spPr>
            <a:ln w="28575" cap="rnd">
              <a:solidFill>
                <a:srgbClr val="339933"/>
              </a:solidFill>
              <a:round/>
            </a:ln>
            <a:effectLst/>
          </c:spPr>
          <c:marker>
            <c:symbol val="none"/>
          </c:marker>
          <c:cat>
            <c:strRef>
              <c:f>nezamestnanost!$A$76:$A$111</c:f>
              <c:strCache>
                <c:ptCount val="36"/>
                <c:pt idx="0">
                  <c:v>01/18</c:v>
                </c:pt>
                <c:pt idx="1">
                  <c:v>02/18</c:v>
                </c:pt>
                <c:pt idx="2">
                  <c:v>03/18</c:v>
                </c:pt>
                <c:pt idx="3">
                  <c:v>04/18</c:v>
                </c:pt>
                <c:pt idx="4">
                  <c:v>05/18</c:v>
                </c:pt>
                <c:pt idx="5">
                  <c:v>06/18</c:v>
                </c:pt>
                <c:pt idx="6">
                  <c:v>07/18</c:v>
                </c:pt>
                <c:pt idx="7">
                  <c:v>08/18</c:v>
                </c:pt>
                <c:pt idx="8">
                  <c:v>09/18</c:v>
                </c:pt>
                <c:pt idx="9">
                  <c:v>10/18</c:v>
                </c:pt>
                <c:pt idx="10">
                  <c:v>11/18</c:v>
                </c:pt>
                <c:pt idx="11">
                  <c:v>12/18</c:v>
                </c:pt>
                <c:pt idx="12">
                  <c:v>01/19</c:v>
                </c:pt>
                <c:pt idx="13">
                  <c:v>02/19</c:v>
                </c:pt>
                <c:pt idx="14">
                  <c:v>03/19</c:v>
                </c:pt>
                <c:pt idx="15">
                  <c:v>04/19</c:v>
                </c:pt>
                <c:pt idx="16">
                  <c:v>05/19</c:v>
                </c:pt>
                <c:pt idx="17">
                  <c:v>06/19</c:v>
                </c:pt>
                <c:pt idx="18">
                  <c:v>07/19</c:v>
                </c:pt>
                <c:pt idx="19">
                  <c:v>08/19</c:v>
                </c:pt>
                <c:pt idx="20">
                  <c:v>09/19</c:v>
                </c:pt>
                <c:pt idx="21">
                  <c:v>10/19</c:v>
                </c:pt>
                <c:pt idx="22">
                  <c:v>11/19</c:v>
                </c:pt>
                <c:pt idx="23">
                  <c:v>12/19</c:v>
                </c:pt>
                <c:pt idx="24">
                  <c:v>01/20</c:v>
                </c:pt>
                <c:pt idx="25">
                  <c:v>02/20</c:v>
                </c:pt>
                <c:pt idx="26">
                  <c:v>03/20</c:v>
                </c:pt>
                <c:pt idx="27">
                  <c:v>04/20</c:v>
                </c:pt>
                <c:pt idx="28">
                  <c:v>05/20</c:v>
                </c:pt>
                <c:pt idx="29">
                  <c:v>06/20</c:v>
                </c:pt>
                <c:pt idx="30">
                  <c:v>07/20</c:v>
                </c:pt>
                <c:pt idx="31">
                  <c:v>08/20</c:v>
                </c:pt>
                <c:pt idx="32">
                  <c:v>09/20</c:v>
                </c:pt>
                <c:pt idx="33">
                  <c:v>10/20</c:v>
                </c:pt>
                <c:pt idx="34">
                  <c:v>11/20</c:v>
                </c:pt>
                <c:pt idx="35">
                  <c:v>12/20</c:v>
                </c:pt>
              </c:strCache>
            </c:strRef>
          </c:cat>
          <c:val>
            <c:numRef>
              <c:f>nezamestnanost!$D$76:$D$111</c:f>
              <c:numCache>
                <c:formatCode>0.00</c:formatCode>
                <c:ptCount val="36"/>
                <c:pt idx="0">
                  <c:v>4.1431916666666666</c:v>
                </c:pt>
                <c:pt idx="1">
                  <c:v>4.0769583333333337</c:v>
                </c:pt>
                <c:pt idx="2">
                  <c:v>3.6960583333333332</c:v>
                </c:pt>
                <c:pt idx="3">
                  <c:v>3.1681000000000004</c:v>
                </c:pt>
                <c:pt idx="4">
                  <c:v>3.0139999999999998</c:v>
                </c:pt>
                <c:pt idx="5">
                  <c:v>2.9911666666666665</c:v>
                </c:pt>
                <c:pt idx="6">
                  <c:v>3.0952999999999999</c:v>
                </c:pt>
                <c:pt idx="7">
                  <c:v>3.0710083333333333</c:v>
                </c:pt>
                <c:pt idx="8">
                  <c:v>3.041175</c:v>
                </c:pt>
                <c:pt idx="9">
                  <c:v>2.6694333333333331</c:v>
                </c:pt>
                <c:pt idx="10">
                  <c:v>2.8811666666666667</c:v>
                </c:pt>
                <c:pt idx="11">
                  <c:v>3.3809333333333336</c:v>
                </c:pt>
                <c:pt idx="12">
                  <c:v>3.9025833333333324</c:v>
                </c:pt>
                <c:pt idx="13">
                  <c:v>3.7366666666666668</c:v>
                </c:pt>
                <c:pt idx="14">
                  <c:v>3.2247166666666667</c:v>
                </c:pt>
                <c:pt idx="15">
                  <c:v>3.0869500000000007</c:v>
                </c:pt>
                <c:pt idx="16">
                  <c:v>2.7711666666666668</c:v>
                </c:pt>
                <c:pt idx="17">
                  <c:v>2.6743749999999999</c:v>
                </c:pt>
                <c:pt idx="18">
                  <c:v>2.7484666666666664</c:v>
                </c:pt>
                <c:pt idx="19">
                  <c:v>2.6463916666666671</c:v>
                </c:pt>
                <c:pt idx="20">
                  <c:v>2.4853750000000003</c:v>
                </c:pt>
                <c:pt idx="21">
                  <c:v>2.3786249999999995</c:v>
                </c:pt>
                <c:pt idx="22">
                  <c:v>2.3620416666666664</c:v>
                </c:pt>
                <c:pt idx="23">
                  <c:v>2.6414166666666667</c:v>
                </c:pt>
                <c:pt idx="24">
                  <c:v>2.9266285714285716</c:v>
                </c:pt>
                <c:pt idx="25">
                  <c:v>2.9805428571428569</c:v>
                </c:pt>
                <c:pt idx="26">
                  <c:v>2.8432285714285714</c:v>
                </c:pt>
                <c:pt idx="27">
                  <c:v>3.0077142857142856</c:v>
                </c:pt>
                <c:pt idx="28">
                  <c:v>3.0572571428571433</c:v>
                </c:pt>
                <c:pt idx="29">
                  <c:v>3.0878285714285716</c:v>
                </c:pt>
                <c:pt idx="30">
                  <c:v>3.2879714285714288</c:v>
                </c:pt>
                <c:pt idx="31">
                  <c:v>3.3626285714285715</c:v>
                </c:pt>
                <c:pt idx="32">
                  <c:v>3.5927428571428575</c:v>
                </c:pt>
                <c:pt idx="33">
                  <c:v>3.6037428571428567</c:v>
                </c:pt>
                <c:pt idx="34">
                  <c:v>3.6394571428571432</c:v>
                </c:pt>
                <c:pt idx="35">
                  <c:v>3.8233714285714289</c:v>
                </c:pt>
              </c:numCache>
            </c:numRef>
          </c:val>
          <c:smooth val="0"/>
          <c:extLst>
            <c:ext xmlns:c16="http://schemas.microsoft.com/office/drawing/2014/chart" uri="{C3380CC4-5D6E-409C-BE32-E72D297353CC}">
              <c16:uniqueId val="{00000002-D08B-425B-B615-6D2FFB749C99}"/>
            </c:ext>
          </c:extLst>
        </c:ser>
        <c:dLbls>
          <c:showLegendKey val="0"/>
          <c:showVal val="0"/>
          <c:showCatName val="0"/>
          <c:showSerName val="0"/>
          <c:showPercent val="0"/>
          <c:showBubbleSize val="0"/>
        </c:dLbls>
        <c:smooth val="0"/>
        <c:axId val="355740744"/>
        <c:axId val="355746232"/>
      </c:lineChart>
      <c:valAx>
        <c:axId val="35574623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cs-CZ" sz="1400" baseline="0" dirty="0" smtClean="0"/>
                  <a:t>Podíl nezaměstnaných osob –PNO (%)</a:t>
                </a:r>
                <a:endParaRPr lang="cs-CZ" sz="1400" dirty="0"/>
              </a:p>
            </c:rich>
          </c:tx>
          <c:layout>
            <c:manualLayout>
              <c:xMode val="edge"/>
              <c:yMode val="edge"/>
              <c:x val="4.4895053350486732E-3"/>
              <c:y val="6.3248426115011414E-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crossAx val="355740744"/>
        <c:crosses val="autoZero"/>
        <c:crossBetween val="between"/>
      </c:valAx>
      <c:catAx>
        <c:axId val="3557407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crossAx val="355746232"/>
        <c:crosses val="autoZero"/>
        <c:auto val="1"/>
        <c:lblAlgn val="ctr"/>
        <c:lblOffset val="100"/>
        <c:noMultiLvlLbl val="0"/>
      </c:catAx>
      <c:spPr>
        <a:noFill/>
        <a:ln>
          <a:noFill/>
        </a:ln>
        <a:effectLst/>
      </c:spPr>
    </c:plotArea>
    <c:legend>
      <c:legendPos val="b"/>
      <c:layout>
        <c:manualLayout>
          <c:xMode val="edge"/>
          <c:yMode val="edge"/>
          <c:x val="0"/>
          <c:y val="0.8410710473635663"/>
          <c:w val="0.99258440396989878"/>
          <c:h val="0.11544751331731261"/>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legend>
    <c:plotVisOnly val="1"/>
    <c:dispBlanksAs val="gap"/>
    <c:showDLblsOverMax val="0"/>
  </c:chart>
  <c:spPr>
    <a:noFill/>
    <a:ln>
      <a:noFill/>
    </a:ln>
    <a:effectLst/>
  </c:spPr>
  <c:txPr>
    <a:bodyPr/>
    <a:lstStyle/>
    <a:p>
      <a:pPr>
        <a:defRPr/>
      </a:pPr>
      <a:endParaRPr lang="cs-CZ"/>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cs-CZ" dirty="0" smtClean="0"/>
              <a:t>Populační prognóza SO ORP Židlochovice</a:t>
            </a:r>
            <a:endParaRPr lang="cs-CZ"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cs-CZ"/>
        </a:p>
      </c:txPr>
    </c:title>
    <c:autoTitleDeleted val="0"/>
    <c:plotArea>
      <c:layout>
        <c:manualLayout>
          <c:layoutTarget val="inner"/>
          <c:xMode val="edge"/>
          <c:yMode val="edge"/>
          <c:x val="0.17311948244447561"/>
          <c:y val="0.11521072292693792"/>
          <c:w val="0.80496878623377865"/>
          <c:h val="0.67148651703972162"/>
        </c:manualLayout>
      </c:layout>
      <c:barChart>
        <c:barDir val="col"/>
        <c:grouping val="stacked"/>
        <c:varyColors val="0"/>
        <c:ser>
          <c:idx val="0"/>
          <c:order val="0"/>
          <c:tx>
            <c:strRef>
              <c:f>celkem!$Z$125</c:f>
              <c:strCache>
                <c:ptCount val="1"/>
                <c:pt idx="0">
                  <c:v>0-14</c:v>
                </c:pt>
              </c:strCache>
            </c:strRef>
          </c:tx>
          <c:spPr>
            <a:solidFill>
              <a:srgbClr val="339933"/>
            </a:solidFill>
            <a:ln>
              <a:noFill/>
            </a:ln>
            <a:effectLst/>
          </c:spPr>
          <c:invertIfNegative val="0"/>
          <c:dLbls>
            <c:dLbl>
              <c:idx val="0"/>
              <c:layout/>
              <c:tx>
                <c:rich>
                  <a:bodyPr/>
                  <a:lstStyle/>
                  <a:p>
                    <a:fld id="{5391516B-AADE-428C-980D-836953C52F57}"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0-C677-4125-93EA-ED7DA013D82F}"/>
                </c:ext>
              </c:extLst>
            </c:dLbl>
            <c:dLbl>
              <c:idx val="1"/>
              <c:layout/>
              <c:tx>
                <c:rich>
                  <a:bodyPr/>
                  <a:lstStyle/>
                  <a:p>
                    <a:fld id="{7943CF4E-D0B2-457A-951F-687C56516630}"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1-C677-4125-93EA-ED7DA013D82F}"/>
                </c:ext>
              </c:extLst>
            </c:dLbl>
            <c:dLbl>
              <c:idx val="2"/>
              <c:layout/>
              <c:tx>
                <c:rich>
                  <a:bodyPr/>
                  <a:lstStyle/>
                  <a:p>
                    <a:fld id="{7F75CBBA-CB97-4325-8E33-094722D375C5}"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2-C677-4125-93EA-ED7DA013D82F}"/>
                </c:ext>
              </c:extLst>
            </c:dLbl>
            <c:dLbl>
              <c:idx val="3"/>
              <c:layout/>
              <c:tx>
                <c:rich>
                  <a:bodyPr/>
                  <a:lstStyle/>
                  <a:p>
                    <a:fld id="{374D20DB-A44E-4522-B780-C133DC538A0A}"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3-C677-4125-93EA-ED7DA013D82F}"/>
                </c:ext>
              </c:extLst>
            </c:dLbl>
            <c:dLbl>
              <c:idx val="4"/>
              <c:layout/>
              <c:tx>
                <c:rich>
                  <a:bodyPr/>
                  <a:lstStyle/>
                  <a:p>
                    <a:fld id="{03979098-0C22-4A52-8106-24C7636BF87E}"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4-C677-4125-93EA-ED7DA013D82F}"/>
                </c:ext>
              </c:extLst>
            </c:dLbl>
            <c:dLbl>
              <c:idx val="5"/>
              <c:layout>
                <c:manualLayout>
                  <c:x val="4.2335111408012471E-3"/>
                  <c:y val="-8.1510634251270238E-17"/>
                </c:manualLayout>
              </c:layout>
              <c:tx>
                <c:rich>
                  <a:bodyPr/>
                  <a:lstStyle/>
                  <a:p>
                    <a:fld id="{9A448E43-3C59-4C64-8293-5921187B4188}"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5-C677-4125-93EA-ED7DA013D82F}"/>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cs-CZ"/>
              </a:p>
            </c:txPr>
            <c:showLegendKey val="0"/>
            <c:showVal val="1"/>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cat>
            <c:numRef>
              <c:f>celkem!$Y$126:$Y$131</c:f>
              <c:numCache>
                <c:formatCode>General</c:formatCode>
                <c:ptCount val="6"/>
                <c:pt idx="0">
                  <c:v>2017</c:v>
                </c:pt>
                <c:pt idx="1">
                  <c:v>2018</c:v>
                </c:pt>
                <c:pt idx="2">
                  <c:v>2019</c:v>
                </c:pt>
                <c:pt idx="3">
                  <c:v>2020</c:v>
                </c:pt>
                <c:pt idx="4">
                  <c:v>2021</c:v>
                </c:pt>
                <c:pt idx="5">
                  <c:v>2022</c:v>
                </c:pt>
              </c:numCache>
            </c:numRef>
          </c:cat>
          <c:val>
            <c:numRef>
              <c:f>celkem!$Z$126:$Z$131</c:f>
              <c:numCache>
                <c:formatCode>0</c:formatCode>
                <c:ptCount val="6"/>
                <c:pt idx="0">
                  <c:v>6020</c:v>
                </c:pt>
                <c:pt idx="1">
                  <c:v>6165.1722650957527</c:v>
                </c:pt>
                <c:pt idx="2">
                  <c:v>6265.2870374979666</c:v>
                </c:pt>
                <c:pt idx="3">
                  <c:v>6330.6485019711699</c:v>
                </c:pt>
                <c:pt idx="4">
                  <c:v>6393.7852818234333</c:v>
                </c:pt>
                <c:pt idx="5">
                  <c:v>6416.2675845542954</c:v>
                </c:pt>
              </c:numCache>
            </c:numRef>
          </c:val>
          <c:extLst>
            <c:ext xmlns:c15="http://schemas.microsoft.com/office/drawing/2012/chart" uri="{02D57815-91ED-43cb-92C2-25804820EDAC}">
              <c15:datalabelsRange>
                <c15:f>celkem!$Z$133:$Z$138</c15:f>
                <c15:dlblRangeCache>
                  <c:ptCount val="6"/>
                  <c:pt idx="0">
                    <c:v>18,2</c:v>
                  </c:pt>
                  <c:pt idx="1">
                    <c:v>18,5</c:v>
                  </c:pt>
                  <c:pt idx="2">
                    <c:v>18,8</c:v>
                  </c:pt>
                  <c:pt idx="3">
                    <c:v>18,9</c:v>
                  </c:pt>
                  <c:pt idx="4">
                    <c:v>19,1</c:v>
                  </c:pt>
                  <c:pt idx="5">
                    <c:v>19,2</c:v>
                  </c:pt>
                </c15:dlblRangeCache>
              </c15:datalabelsRange>
            </c:ext>
            <c:ext xmlns:c16="http://schemas.microsoft.com/office/drawing/2014/chart" uri="{C3380CC4-5D6E-409C-BE32-E72D297353CC}">
              <c16:uniqueId val="{00000006-C677-4125-93EA-ED7DA013D82F}"/>
            </c:ext>
          </c:extLst>
        </c:ser>
        <c:ser>
          <c:idx val="1"/>
          <c:order val="1"/>
          <c:tx>
            <c:strRef>
              <c:f>celkem!$AA$125</c:f>
              <c:strCache>
                <c:ptCount val="1"/>
                <c:pt idx="0">
                  <c:v>15-64</c:v>
                </c:pt>
              </c:strCache>
            </c:strRef>
          </c:tx>
          <c:spPr>
            <a:solidFill>
              <a:srgbClr val="0070C0"/>
            </a:solidFill>
            <a:ln>
              <a:noFill/>
            </a:ln>
            <a:effectLst/>
          </c:spPr>
          <c:invertIfNegative val="0"/>
          <c:dLbls>
            <c:dLbl>
              <c:idx val="0"/>
              <c:layout>
                <c:manualLayout>
                  <c:x val="0"/>
                  <c:y val="0"/>
                </c:manualLayout>
              </c:layout>
              <c:tx>
                <c:rich>
                  <a:bodyPr/>
                  <a:lstStyle/>
                  <a:p>
                    <a:fld id="{BBD7DF3F-BD71-4177-9016-2174E773E670}"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7-C677-4125-93EA-ED7DA013D82F}"/>
                </c:ext>
              </c:extLst>
            </c:dLbl>
            <c:dLbl>
              <c:idx val="1"/>
              <c:layout>
                <c:manualLayout>
                  <c:x val="2.1609940572663426E-3"/>
                  <c:y val="0"/>
                </c:manualLayout>
              </c:layout>
              <c:tx>
                <c:rich>
                  <a:bodyPr/>
                  <a:lstStyle/>
                  <a:p>
                    <a:fld id="{8A148BAD-F03F-40D1-82D4-DBA3D31CE697}"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8-C677-4125-93EA-ED7DA013D82F}"/>
                </c:ext>
              </c:extLst>
            </c:dLbl>
            <c:dLbl>
              <c:idx val="2"/>
              <c:layout>
                <c:manualLayout>
                  <c:x val="2.1609940572663426E-3"/>
                  <c:y val="0"/>
                </c:manualLayout>
              </c:layout>
              <c:tx>
                <c:rich>
                  <a:bodyPr/>
                  <a:lstStyle/>
                  <a:p>
                    <a:fld id="{89717C9C-8E60-497E-A9E5-C4CB6AFC9B2B}"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9-C677-4125-93EA-ED7DA013D82F}"/>
                </c:ext>
              </c:extLst>
            </c:dLbl>
            <c:dLbl>
              <c:idx val="3"/>
              <c:layout>
                <c:manualLayout>
                  <c:x val="4.321988114532764E-3"/>
                  <c:y val="4.6296296296296294E-3"/>
                </c:manualLayout>
              </c:layout>
              <c:tx>
                <c:rich>
                  <a:bodyPr/>
                  <a:lstStyle/>
                  <a:p>
                    <a:fld id="{63271243-4757-4465-B97B-A776B74D03D7}"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A-C677-4125-93EA-ED7DA013D82F}"/>
                </c:ext>
              </c:extLst>
            </c:dLbl>
            <c:dLbl>
              <c:idx val="4"/>
              <c:layout>
                <c:manualLayout>
                  <c:x val="4.3219881145325264E-3"/>
                  <c:y val="9.2592592592592587E-3"/>
                </c:manualLayout>
              </c:layout>
              <c:tx>
                <c:rich>
                  <a:bodyPr/>
                  <a:lstStyle/>
                  <a:p>
                    <a:fld id="{64854FCB-BE2D-42E1-9220-F2354552338E}"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B-C677-4125-93EA-ED7DA013D82F}"/>
                </c:ext>
              </c:extLst>
            </c:dLbl>
            <c:dLbl>
              <c:idx val="5"/>
              <c:layout>
                <c:manualLayout>
                  <c:x val="2.1609940572663426E-3"/>
                  <c:y val="9.2592592592592587E-3"/>
                </c:manualLayout>
              </c:layout>
              <c:tx>
                <c:rich>
                  <a:bodyPr/>
                  <a:lstStyle/>
                  <a:p>
                    <a:fld id="{75A2B25A-0186-48B5-8608-0935619388FD}"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C-C677-4125-93EA-ED7DA013D82F}"/>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cs-CZ"/>
              </a:p>
            </c:txPr>
            <c:showLegendKey val="0"/>
            <c:showVal val="1"/>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cat>
            <c:numRef>
              <c:f>celkem!$Y$126:$Y$131</c:f>
              <c:numCache>
                <c:formatCode>General</c:formatCode>
                <c:ptCount val="6"/>
                <c:pt idx="0">
                  <c:v>2017</c:v>
                </c:pt>
                <c:pt idx="1">
                  <c:v>2018</c:v>
                </c:pt>
                <c:pt idx="2">
                  <c:v>2019</c:v>
                </c:pt>
                <c:pt idx="3">
                  <c:v>2020</c:v>
                </c:pt>
                <c:pt idx="4">
                  <c:v>2021</c:v>
                </c:pt>
                <c:pt idx="5">
                  <c:v>2022</c:v>
                </c:pt>
              </c:numCache>
            </c:numRef>
          </c:cat>
          <c:val>
            <c:numRef>
              <c:f>celkem!$AA$126:$AA$131</c:f>
              <c:numCache>
                <c:formatCode>0</c:formatCode>
                <c:ptCount val="6"/>
                <c:pt idx="0">
                  <c:v>21521</c:v>
                </c:pt>
                <c:pt idx="1">
                  <c:v>21635.251966164258</c:v>
                </c:pt>
                <c:pt idx="2">
                  <c:v>21615.282065554777</c:v>
                </c:pt>
                <c:pt idx="3">
                  <c:v>21594.322077481182</c:v>
                </c:pt>
                <c:pt idx="4">
                  <c:v>21602.527907173124</c:v>
                </c:pt>
                <c:pt idx="5">
                  <c:v>21622.405615178195</c:v>
                </c:pt>
              </c:numCache>
            </c:numRef>
          </c:val>
          <c:extLst>
            <c:ext xmlns:c15="http://schemas.microsoft.com/office/drawing/2012/chart" uri="{02D57815-91ED-43cb-92C2-25804820EDAC}">
              <c15:datalabelsRange>
                <c15:f>celkem!$AA$133:$AA$138</c15:f>
                <c15:dlblRangeCache>
                  <c:ptCount val="6"/>
                  <c:pt idx="0">
                    <c:v>65,1</c:v>
                  </c:pt>
                  <c:pt idx="1">
                    <c:v>64,9</c:v>
                  </c:pt>
                  <c:pt idx="2">
                    <c:v>64,8</c:v>
                  </c:pt>
                  <c:pt idx="3">
                    <c:v>64,6</c:v>
                  </c:pt>
                  <c:pt idx="4">
                    <c:v>64,6</c:v>
                  </c:pt>
                  <c:pt idx="5">
                    <c:v>64,8</c:v>
                  </c:pt>
                </c15:dlblRangeCache>
              </c15:datalabelsRange>
            </c:ext>
            <c:ext xmlns:c16="http://schemas.microsoft.com/office/drawing/2014/chart" uri="{C3380CC4-5D6E-409C-BE32-E72D297353CC}">
              <c16:uniqueId val="{0000000D-C677-4125-93EA-ED7DA013D82F}"/>
            </c:ext>
          </c:extLst>
        </c:ser>
        <c:ser>
          <c:idx val="2"/>
          <c:order val="2"/>
          <c:tx>
            <c:strRef>
              <c:f>celkem!$AB$125</c:f>
              <c:strCache>
                <c:ptCount val="1"/>
                <c:pt idx="0">
                  <c:v>65+</c:v>
                </c:pt>
              </c:strCache>
            </c:strRef>
          </c:tx>
          <c:spPr>
            <a:solidFill>
              <a:srgbClr val="FFC000"/>
            </a:solidFill>
            <a:ln>
              <a:noFill/>
            </a:ln>
            <a:effectLst/>
          </c:spPr>
          <c:invertIfNegative val="0"/>
          <c:dLbls>
            <c:dLbl>
              <c:idx val="0"/>
              <c:layout/>
              <c:tx>
                <c:rich>
                  <a:bodyPr/>
                  <a:lstStyle/>
                  <a:p>
                    <a:fld id="{47EE242A-B50C-4BDE-8B09-8945832D14CF}"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E-C677-4125-93EA-ED7DA013D82F}"/>
                </c:ext>
              </c:extLst>
            </c:dLbl>
            <c:dLbl>
              <c:idx val="1"/>
              <c:layout/>
              <c:tx>
                <c:rich>
                  <a:bodyPr/>
                  <a:lstStyle/>
                  <a:p>
                    <a:fld id="{3B9AA4E1-0AC2-496C-B601-882FFD659AAA}"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F-C677-4125-93EA-ED7DA013D82F}"/>
                </c:ext>
              </c:extLst>
            </c:dLbl>
            <c:dLbl>
              <c:idx val="2"/>
              <c:layout>
                <c:manualLayout>
                  <c:x val="0"/>
                  <c:y val="-2.1218890680033321E-17"/>
                </c:manualLayout>
              </c:layout>
              <c:tx>
                <c:rich>
                  <a:bodyPr/>
                  <a:lstStyle/>
                  <a:p>
                    <a:fld id="{5564BAC8-51E0-44F5-8913-B5BEE8303C9C}"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10-C677-4125-93EA-ED7DA013D82F}"/>
                </c:ext>
              </c:extLst>
            </c:dLbl>
            <c:dLbl>
              <c:idx val="3"/>
              <c:layout/>
              <c:tx>
                <c:rich>
                  <a:bodyPr/>
                  <a:lstStyle/>
                  <a:p>
                    <a:fld id="{0C67F8F4-7830-44A3-A168-3F93202388E8}"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11-C677-4125-93EA-ED7DA013D82F}"/>
                </c:ext>
              </c:extLst>
            </c:dLbl>
            <c:dLbl>
              <c:idx val="4"/>
              <c:layout/>
              <c:tx>
                <c:rich>
                  <a:bodyPr/>
                  <a:lstStyle/>
                  <a:p>
                    <a:fld id="{CFD606D0-6F76-4951-8285-858002E459AC}"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12-C677-4125-93EA-ED7DA013D82F}"/>
                </c:ext>
              </c:extLst>
            </c:dLbl>
            <c:dLbl>
              <c:idx val="5"/>
              <c:layout>
                <c:manualLayout>
                  <c:x val="8.4670222816023381E-3"/>
                  <c:y val="-8.892171912989728E-3"/>
                </c:manualLayout>
              </c:layout>
              <c:tx>
                <c:rich>
                  <a:bodyPr/>
                  <a:lstStyle/>
                  <a:p>
                    <a:fld id="{7441D9CF-06AD-4121-894F-2468D3C8F9E0}" type="CELLRANGE">
                      <a:rPr lang="en-US"/>
                      <a:pPr/>
                      <a:t>[OBLAST BUNĚK]</a:t>
                    </a:fld>
                    <a:r>
                      <a:rPr lang="en-US"/>
                      <a:t> %</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13-C677-4125-93EA-ED7DA013D82F}"/>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cs-CZ"/>
              </a:p>
            </c:txPr>
            <c:showLegendKey val="0"/>
            <c:showVal val="1"/>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cat>
            <c:numRef>
              <c:f>celkem!$Y$126:$Y$131</c:f>
              <c:numCache>
                <c:formatCode>General</c:formatCode>
                <c:ptCount val="6"/>
                <c:pt idx="0">
                  <c:v>2017</c:v>
                </c:pt>
                <c:pt idx="1">
                  <c:v>2018</c:v>
                </c:pt>
                <c:pt idx="2">
                  <c:v>2019</c:v>
                </c:pt>
                <c:pt idx="3">
                  <c:v>2020</c:v>
                </c:pt>
                <c:pt idx="4">
                  <c:v>2021</c:v>
                </c:pt>
                <c:pt idx="5">
                  <c:v>2022</c:v>
                </c:pt>
              </c:numCache>
            </c:numRef>
          </c:cat>
          <c:val>
            <c:numRef>
              <c:f>celkem!$AB$126:$AB$131</c:f>
              <c:numCache>
                <c:formatCode>0</c:formatCode>
                <c:ptCount val="6"/>
                <c:pt idx="0">
                  <c:v>5502.5</c:v>
                </c:pt>
                <c:pt idx="1">
                  <c:v>5514.7808834407488</c:v>
                </c:pt>
                <c:pt idx="2">
                  <c:v>5493.323206378006</c:v>
                </c:pt>
                <c:pt idx="3">
                  <c:v>5488.1942179663483</c:v>
                </c:pt>
                <c:pt idx="4">
                  <c:v>5428.9532064429914</c:v>
                </c:pt>
                <c:pt idx="5">
                  <c:v>5348.3195140125763</c:v>
                </c:pt>
              </c:numCache>
            </c:numRef>
          </c:val>
          <c:extLst>
            <c:ext xmlns:c15="http://schemas.microsoft.com/office/drawing/2012/chart" uri="{02D57815-91ED-43cb-92C2-25804820EDAC}">
              <c15:datalabelsRange>
                <c15:f>celkem!$AB$133:$AB$138</c15:f>
                <c15:dlblRangeCache>
                  <c:ptCount val="6"/>
                  <c:pt idx="0">
                    <c:v>16,7</c:v>
                  </c:pt>
                  <c:pt idx="1">
                    <c:v>16,6</c:v>
                  </c:pt>
                  <c:pt idx="2">
                    <c:v>16,5</c:v>
                  </c:pt>
                  <c:pt idx="3">
                    <c:v>16,4</c:v>
                  </c:pt>
                  <c:pt idx="4">
                    <c:v>16,2</c:v>
                  </c:pt>
                  <c:pt idx="5">
                    <c:v>16,0</c:v>
                  </c:pt>
                </c15:dlblRangeCache>
              </c15:datalabelsRange>
            </c:ext>
            <c:ext xmlns:c16="http://schemas.microsoft.com/office/drawing/2014/chart" uri="{C3380CC4-5D6E-409C-BE32-E72D297353CC}">
              <c16:uniqueId val="{00000014-C677-4125-93EA-ED7DA013D82F}"/>
            </c:ext>
          </c:extLst>
        </c:ser>
        <c:dLbls>
          <c:showLegendKey val="0"/>
          <c:showVal val="1"/>
          <c:showCatName val="0"/>
          <c:showSerName val="0"/>
          <c:showPercent val="0"/>
          <c:showBubbleSize val="0"/>
        </c:dLbls>
        <c:gapWidth val="133"/>
        <c:overlap val="100"/>
        <c:axId val="310346240"/>
        <c:axId val="310347808"/>
      </c:barChart>
      <c:catAx>
        <c:axId val="3103462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crossAx val="310347808"/>
        <c:crosses val="autoZero"/>
        <c:auto val="1"/>
        <c:lblAlgn val="ctr"/>
        <c:lblOffset val="100"/>
        <c:noMultiLvlLbl val="0"/>
      </c:catAx>
      <c:valAx>
        <c:axId val="310347808"/>
        <c:scaling>
          <c:orientation val="minMax"/>
          <c:max val="350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cs-CZ" sz="1400" dirty="0"/>
                  <a:t>počet obyvatel</a:t>
                </a:r>
              </a:p>
            </c:rich>
          </c:tx>
          <c:layout>
            <c:manualLayout>
              <c:xMode val="edge"/>
              <c:yMode val="edge"/>
              <c:x val="1.0925781765123766E-3"/>
              <c:y val="0.2652814231554389"/>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cs-CZ"/>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crossAx val="310346240"/>
        <c:crosses val="autoZero"/>
        <c:crossBetween val="between"/>
        <c:majorUnit val="5000"/>
      </c:valAx>
      <c:spPr>
        <a:noFill/>
        <a:ln>
          <a:noFill/>
        </a:ln>
        <a:effectLst/>
      </c:spPr>
    </c:plotArea>
    <c:legend>
      <c:legendPos val="b"/>
      <c:layout>
        <c:manualLayout>
          <c:xMode val="edge"/>
          <c:yMode val="edge"/>
          <c:x val="0.10714633347933947"/>
          <c:y val="0.91146897629746049"/>
          <c:w val="0.82283779357402043"/>
          <c:h val="6.4236657917760273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legend>
    <c:plotVisOnly val="1"/>
    <c:dispBlanksAs val="gap"/>
    <c:showDLblsOverMax val="0"/>
  </c:chart>
  <c:spPr>
    <a:noFill/>
    <a:ln>
      <a:noFill/>
    </a:ln>
    <a:effectLst/>
  </c:spPr>
  <c:txPr>
    <a:bodyPr/>
    <a:lstStyle/>
    <a:p>
      <a:pPr>
        <a:defRPr/>
      </a:pPr>
      <a:endParaRPr lang="cs-CZ"/>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cs-CZ" dirty="0" smtClean="0"/>
              <a:t>Populační</a:t>
            </a:r>
            <a:r>
              <a:rPr lang="cs-CZ" baseline="0" dirty="0" smtClean="0"/>
              <a:t> prognóza SO ORP Pohořelice</a:t>
            </a:r>
            <a:endParaRPr lang="cs-CZ" dirty="0"/>
          </a:p>
        </c:rich>
      </c:tx>
      <c:layout>
        <c:manualLayout>
          <c:xMode val="edge"/>
          <c:yMode val="edge"/>
          <c:x val="0.26891185358376318"/>
          <c:y val="1.2269938650306749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cs-CZ"/>
        </a:p>
      </c:txPr>
    </c:title>
    <c:autoTitleDeleted val="0"/>
    <c:plotArea>
      <c:layout>
        <c:manualLayout>
          <c:layoutTarget val="inner"/>
          <c:xMode val="edge"/>
          <c:yMode val="edge"/>
          <c:x val="0.18554249231685238"/>
          <c:y val="0.1239766194869813"/>
          <c:w val="0.7896357475503013"/>
          <c:h val="0.67635283319646389"/>
        </c:manualLayout>
      </c:layout>
      <c:barChart>
        <c:barDir val="col"/>
        <c:grouping val="stacked"/>
        <c:varyColors val="0"/>
        <c:ser>
          <c:idx val="1"/>
          <c:order val="0"/>
          <c:tx>
            <c:strRef>
              <c:f>celkem!$J$101</c:f>
              <c:strCache>
                <c:ptCount val="1"/>
                <c:pt idx="0">
                  <c:v>0 - 14 let</c:v>
                </c:pt>
              </c:strCache>
            </c:strRef>
          </c:tx>
          <c:spPr>
            <a:solidFill>
              <a:srgbClr val="339933"/>
            </a:solidFill>
            <a:ln>
              <a:noFill/>
            </a:ln>
            <a:effectLst/>
          </c:spPr>
          <c:invertIfNegative val="0"/>
          <c:dLbls>
            <c:dLbl>
              <c:idx val="0"/>
              <c:layout/>
              <c:tx>
                <c:rich>
                  <a:bodyPr/>
                  <a:lstStyle/>
                  <a:p>
                    <a:fld id="{93ECA8B9-8CA2-4A13-817C-FA86F6938E96}" type="CELLRANGE">
                      <a:rPr lang="en-US" b="1">
                        <a:solidFill>
                          <a:schemeClr val="tx1">
                            <a:lumMod val="75000"/>
                            <a:lumOff val="25000"/>
                          </a:schemeClr>
                        </a:solidFill>
                      </a:rPr>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0-B930-4E3C-AC13-1D7E692C31F8}"/>
                </c:ext>
              </c:extLst>
            </c:dLbl>
            <c:dLbl>
              <c:idx val="1"/>
              <c:layout/>
              <c:tx>
                <c:rich>
                  <a:bodyPr/>
                  <a:lstStyle/>
                  <a:p>
                    <a:fld id="{CE716ED2-E6EC-426A-9DC6-3151CA1D9AB2}" type="CELLRANGE">
                      <a:rPr lang="cs-CZ"/>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0-3BDC-4DCB-8C1B-6DB8ECCF09C2}"/>
                </c:ext>
              </c:extLst>
            </c:dLbl>
            <c:dLbl>
              <c:idx val="2"/>
              <c:layout/>
              <c:tx>
                <c:rich>
                  <a:bodyPr/>
                  <a:lstStyle/>
                  <a:p>
                    <a:fld id="{5926E1BF-3850-4094-8681-E06AA63A5CC9}" type="CELLRANGE">
                      <a:rPr lang="cs-CZ"/>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1-3BDC-4DCB-8C1B-6DB8ECCF09C2}"/>
                </c:ext>
              </c:extLst>
            </c:dLbl>
            <c:dLbl>
              <c:idx val="3"/>
              <c:layout/>
              <c:tx>
                <c:rich>
                  <a:bodyPr/>
                  <a:lstStyle/>
                  <a:p>
                    <a:fld id="{A33FC919-6F73-48E6-B65E-97137ADA808F}" type="CELLRANGE">
                      <a:rPr lang="cs-CZ"/>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2-3BDC-4DCB-8C1B-6DB8ECCF09C2}"/>
                </c:ext>
              </c:extLst>
            </c:dLbl>
            <c:dLbl>
              <c:idx val="4"/>
              <c:layout/>
              <c:tx>
                <c:rich>
                  <a:bodyPr/>
                  <a:lstStyle/>
                  <a:p>
                    <a:fld id="{542B09F3-141E-4124-A885-2BED5B4B5729}" type="CELLRANGE">
                      <a:rPr lang="cs-CZ"/>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3-3BDC-4DCB-8C1B-6DB8ECCF09C2}"/>
                </c:ext>
              </c:extLst>
            </c:dLbl>
            <c:dLbl>
              <c:idx val="5"/>
              <c:layout>
                <c:manualLayout>
                  <c:x val="1.0647832579181726E-2"/>
                  <c:y val="-8.537519541340249E-3"/>
                </c:manualLayout>
              </c:layout>
              <c:tx>
                <c:rich>
                  <a:bodyPr/>
                  <a:lstStyle/>
                  <a:p>
                    <a:fld id="{76BD6B8B-2E97-4235-A9DA-92E5F38FE210}" type="CELLRANGE">
                      <a:rPr lang="en-US" dirty="0"/>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4-A770-4129-A476-23FCD61D446E}"/>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cs-CZ"/>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0"/>
              </c:ext>
            </c:extLst>
          </c:dLbls>
          <c:cat>
            <c:numRef>
              <c:f>celkem!$C$99:$H$99</c:f>
              <c:numCache>
                <c:formatCode>General</c:formatCode>
                <c:ptCount val="6"/>
                <c:pt idx="0">
                  <c:v>2017</c:v>
                </c:pt>
                <c:pt idx="1">
                  <c:v>2018</c:v>
                </c:pt>
                <c:pt idx="2">
                  <c:v>2019</c:v>
                </c:pt>
                <c:pt idx="3">
                  <c:v>2020</c:v>
                </c:pt>
                <c:pt idx="4">
                  <c:v>2021</c:v>
                </c:pt>
                <c:pt idx="5">
                  <c:v>2022</c:v>
                </c:pt>
              </c:numCache>
            </c:numRef>
          </c:cat>
          <c:val>
            <c:numRef>
              <c:f>celkem!$K$101:$P$101</c:f>
              <c:numCache>
                <c:formatCode>#,##0</c:formatCode>
                <c:ptCount val="6"/>
                <c:pt idx="0">
                  <c:v>2331</c:v>
                </c:pt>
                <c:pt idx="1">
                  <c:v>2415.1407522659601</c:v>
                </c:pt>
                <c:pt idx="2">
                  <c:v>2492.6542905394326</c:v>
                </c:pt>
                <c:pt idx="3">
                  <c:v>2573.4393164342723</c:v>
                </c:pt>
                <c:pt idx="4">
                  <c:v>2646.0370149093997</c:v>
                </c:pt>
                <c:pt idx="5">
                  <c:v>2718.1708070309674</c:v>
                </c:pt>
              </c:numCache>
            </c:numRef>
          </c:val>
          <c:extLst>
            <c:ext xmlns:c15="http://schemas.microsoft.com/office/drawing/2012/chart" uri="{02D57815-91ED-43cb-92C2-25804820EDAC}">
              <c15:datalabelsRange>
                <c15:f>celkem!$K$138:$P$138</c15:f>
                <c15:dlblRangeCache>
                  <c:ptCount val="6"/>
                  <c:pt idx="0">
                    <c:v>16,4%</c:v>
                  </c:pt>
                  <c:pt idx="1">
                    <c:v>16,9%</c:v>
                  </c:pt>
                  <c:pt idx="2">
                    <c:v>17,4%</c:v>
                  </c:pt>
                  <c:pt idx="3">
                    <c:v>17,8%</c:v>
                  </c:pt>
                  <c:pt idx="4">
                    <c:v>18,2%</c:v>
                  </c:pt>
                  <c:pt idx="5">
                    <c:v>18,6%</c:v>
                  </c:pt>
                </c15:dlblRangeCache>
              </c15:datalabelsRange>
            </c:ext>
            <c:ext xmlns:c16="http://schemas.microsoft.com/office/drawing/2014/chart" uri="{C3380CC4-5D6E-409C-BE32-E72D297353CC}">
              <c16:uniqueId val="{00000006-B930-4E3C-AC13-1D7E692C31F8}"/>
            </c:ext>
          </c:extLst>
        </c:ser>
        <c:ser>
          <c:idx val="2"/>
          <c:order val="1"/>
          <c:tx>
            <c:strRef>
              <c:f>celkem!$J$102</c:f>
              <c:strCache>
                <c:ptCount val="1"/>
                <c:pt idx="0">
                  <c:v>15 - 64 let</c:v>
                </c:pt>
              </c:strCache>
            </c:strRef>
          </c:tx>
          <c:spPr>
            <a:solidFill>
              <a:srgbClr val="0070C0"/>
            </a:solidFill>
            <a:ln>
              <a:noFill/>
            </a:ln>
            <a:effectLst/>
          </c:spPr>
          <c:invertIfNegative val="0"/>
          <c:dLbls>
            <c:dLbl>
              <c:idx val="0"/>
              <c:layout/>
              <c:tx>
                <c:rich>
                  <a:bodyPr/>
                  <a:lstStyle/>
                  <a:p>
                    <a:fld id="{9CF895B0-2914-446B-849C-BB3F6F596223}" type="CELLRANGE">
                      <a:rPr lang="en-US"/>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7-B930-4E3C-AC13-1D7E692C31F8}"/>
                </c:ext>
              </c:extLst>
            </c:dLbl>
            <c:dLbl>
              <c:idx val="1"/>
              <c:layout/>
              <c:tx>
                <c:rich>
                  <a:bodyPr/>
                  <a:lstStyle/>
                  <a:p>
                    <a:fld id="{191C71F2-DE26-4513-A3B3-949BA4C2DDF3}" type="CELLRANGE">
                      <a:rPr lang="cs-CZ"/>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4-3BDC-4DCB-8C1B-6DB8ECCF09C2}"/>
                </c:ext>
              </c:extLst>
            </c:dLbl>
            <c:dLbl>
              <c:idx val="2"/>
              <c:layout/>
              <c:tx>
                <c:rich>
                  <a:bodyPr/>
                  <a:lstStyle/>
                  <a:p>
                    <a:fld id="{919C4D23-6934-4EA6-8482-404EBFCE207B}" type="CELLRANGE">
                      <a:rPr lang="cs-CZ"/>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5-3BDC-4DCB-8C1B-6DB8ECCF09C2}"/>
                </c:ext>
              </c:extLst>
            </c:dLbl>
            <c:dLbl>
              <c:idx val="3"/>
              <c:layout/>
              <c:tx>
                <c:rich>
                  <a:bodyPr/>
                  <a:lstStyle/>
                  <a:p>
                    <a:fld id="{DAB92E26-9EF7-4C89-91CD-F43676772110}" type="CELLRANGE">
                      <a:rPr lang="cs-CZ"/>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6-3BDC-4DCB-8C1B-6DB8ECCF09C2}"/>
                </c:ext>
              </c:extLst>
            </c:dLbl>
            <c:dLbl>
              <c:idx val="4"/>
              <c:layout/>
              <c:tx>
                <c:rich>
                  <a:bodyPr/>
                  <a:lstStyle/>
                  <a:p>
                    <a:fld id="{49F7941A-C38C-4EEB-A265-37DAB135CEAC}" type="CELLRANGE">
                      <a:rPr lang="cs-CZ"/>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7-3BDC-4DCB-8C1B-6DB8ECCF09C2}"/>
                </c:ext>
              </c:extLst>
            </c:dLbl>
            <c:dLbl>
              <c:idx val="5"/>
              <c:layout/>
              <c:tx>
                <c:rich>
                  <a:bodyPr/>
                  <a:lstStyle/>
                  <a:p>
                    <a:fld id="{B19D72EE-313A-4E81-BFB3-0453156CE862}" type="CELLRANGE">
                      <a:rPr lang="cs-CZ"/>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8-3BDC-4DCB-8C1B-6DB8ECCF09C2}"/>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cs-CZ"/>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0"/>
              </c:ext>
            </c:extLst>
          </c:dLbls>
          <c:cat>
            <c:numRef>
              <c:f>celkem!$C$99:$H$99</c:f>
              <c:numCache>
                <c:formatCode>General</c:formatCode>
                <c:ptCount val="6"/>
                <c:pt idx="0">
                  <c:v>2017</c:v>
                </c:pt>
                <c:pt idx="1">
                  <c:v>2018</c:v>
                </c:pt>
                <c:pt idx="2">
                  <c:v>2019</c:v>
                </c:pt>
                <c:pt idx="3">
                  <c:v>2020</c:v>
                </c:pt>
                <c:pt idx="4">
                  <c:v>2021</c:v>
                </c:pt>
                <c:pt idx="5">
                  <c:v>2022</c:v>
                </c:pt>
              </c:numCache>
            </c:numRef>
          </c:cat>
          <c:val>
            <c:numRef>
              <c:f>celkem!$K$102:$P$102</c:f>
              <c:numCache>
                <c:formatCode>#,##0</c:formatCode>
                <c:ptCount val="6"/>
                <c:pt idx="0">
                  <c:v>9470</c:v>
                </c:pt>
                <c:pt idx="1">
                  <c:v>9440.0740337240513</c:v>
                </c:pt>
                <c:pt idx="2">
                  <c:v>9483.9680228563429</c:v>
                </c:pt>
                <c:pt idx="3">
                  <c:v>9529.1512364557402</c:v>
                </c:pt>
                <c:pt idx="4">
                  <c:v>9598.6413486274396</c:v>
                </c:pt>
                <c:pt idx="5">
                  <c:v>9640.77010713456</c:v>
                </c:pt>
              </c:numCache>
            </c:numRef>
          </c:val>
          <c:extLst>
            <c:ext xmlns:c15="http://schemas.microsoft.com/office/drawing/2012/chart" uri="{02D57815-91ED-43cb-92C2-25804820EDAC}">
              <c15:datalabelsRange>
                <c15:f>celkem!$K$139:$P$139</c15:f>
                <c15:dlblRangeCache>
                  <c:ptCount val="6"/>
                  <c:pt idx="0">
                    <c:v>66,7%</c:v>
                  </c:pt>
                  <c:pt idx="1">
                    <c:v>66,2%</c:v>
                  </c:pt>
                  <c:pt idx="2">
                    <c:v>66,0%</c:v>
                  </c:pt>
                  <c:pt idx="3">
                    <c:v>65,9%</c:v>
                  </c:pt>
                  <c:pt idx="4">
                    <c:v>66,1%</c:v>
                  </c:pt>
                  <c:pt idx="5">
                    <c:v>66,1%</c:v>
                  </c:pt>
                </c15:dlblRangeCache>
              </c15:datalabelsRange>
            </c:ext>
            <c:ext xmlns:c16="http://schemas.microsoft.com/office/drawing/2014/chart" uri="{C3380CC4-5D6E-409C-BE32-E72D297353CC}">
              <c16:uniqueId val="{0000000D-B930-4E3C-AC13-1D7E692C31F8}"/>
            </c:ext>
          </c:extLst>
        </c:ser>
        <c:ser>
          <c:idx val="3"/>
          <c:order val="2"/>
          <c:tx>
            <c:strRef>
              <c:f>celkem!$J$103</c:f>
              <c:strCache>
                <c:ptCount val="1"/>
                <c:pt idx="0">
                  <c:v>65 a více let</c:v>
                </c:pt>
              </c:strCache>
            </c:strRef>
          </c:tx>
          <c:spPr>
            <a:solidFill>
              <a:srgbClr val="FFC000"/>
            </a:solidFill>
            <a:ln>
              <a:solidFill>
                <a:srgbClr val="FFC000">
                  <a:alpha val="89000"/>
                </a:srgbClr>
              </a:solidFill>
            </a:ln>
            <a:effectLst/>
          </c:spPr>
          <c:invertIfNegative val="0"/>
          <c:dLbls>
            <c:dLbl>
              <c:idx val="0"/>
              <c:layout/>
              <c:tx>
                <c:rich>
                  <a:bodyPr/>
                  <a:lstStyle/>
                  <a:p>
                    <a:fld id="{140F2A4C-31FE-41BC-8249-CDCB95F57969}" type="CELLRANGE">
                      <a:rPr lang="en-US"/>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A-A770-4129-A476-23FCD61D446E}"/>
                </c:ext>
              </c:extLst>
            </c:dLbl>
            <c:dLbl>
              <c:idx val="1"/>
              <c:layout/>
              <c:tx>
                <c:rich>
                  <a:bodyPr/>
                  <a:lstStyle/>
                  <a:p>
                    <a:fld id="{F3A809B9-5A07-4E18-B6BE-90A394B3A3D5}" type="CELLRANGE">
                      <a:rPr lang="cs-CZ"/>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9-3BDC-4DCB-8C1B-6DB8ECCF09C2}"/>
                </c:ext>
              </c:extLst>
            </c:dLbl>
            <c:dLbl>
              <c:idx val="2"/>
              <c:layout/>
              <c:tx>
                <c:rich>
                  <a:bodyPr/>
                  <a:lstStyle/>
                  <a:p>
                    <a:fld id="{1DB14152-8022-4DE7-B09D-738A3F17C7FD}" type="CELLRANGE">
                      <a:rPr lang="cs-CZ"/>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A-3BDC-4DCB-8C1B-6DB8ECCF09C2}"/>
                </c:ext>
              </c:extLst>
            </c:dLbl>
            <c:dLbl>
              <c:idx val="3"/>
              <c:layout/>
              <c:tx>
                <c:rich>
                  <a:bodyPr/>
                  <a:lstStyle/>
                  <a:p>
                    <a:fld id="{B2FB92FC-E29E-4F88-AE0A-7286A4456D2D}" type="CELLRANGE">
                      <a:rPr lang="cs-CZ"/>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B-3BDC-4DCB-8C1B-6DB8ECCF09C2}"/>
                </c:ext>
              </c:extLst>
            </c:dLbl>
            <c:dLbl>
              <c:idx val="4"/>
              <c:layout/>
              <c:tx>
                <c:rich>
                  <a:bodyPr/>
                  <a:lstStyle/>
                  <a:p>
                    <a:fld id="{BDA63B57-B562-4DA0-9C36-8822D94E28AB}" type="CELLRANGE">
                      <a:rPr lang="cs-CZ"/>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C-3BDC-4DCB-8C1B-6DB8ECCF09C2}"/>
                </c:ext>
              </c:extLst>
            </c:dLbl>
            <c:dLbl>
              <c:idx val="5"/>
              <c:layout>
                <c:manualLayout>
                  <c:x val="1.0647832579181726E-2"/>
                  <c:y val="0"/>
                </c:manualLayout>
              </c:layout>
              <c:tx>
                <c:rich>
                  <a:bodyPr/>
                  <a:lstStyle/>
                  <a:p>
                    <a:fld id="{B12F0144-7BE4-4A7A-A0E5-97738C68D5E0}" type="CELLRANGE">
                      <a:rPr lang="en-US"/>
                      <a:pPr/>
                      <a:t>[OBLAST BUNĚK]</a:t>
                    </a:fld>
                    <a:endParaRPr lang="cs-CZ"/>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F-A770-4129-A476-23FCD61D446E}"/>
                </c:ext>
              </c:extLst>
            </c:dLbl>
            <c:numFmt formatCode="_(&quot;Kč&quot;* #,##0.00_);_(&quot;Kč&quot;* \(#,##0.00\);_(&quot;Kč&quot;* &quot;-&quot;??_);_(@_)"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cs-CZ"/>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0"/>
              </c:ext>
            </c:extLst>
          </c:dLbls>
          <c:val>
            <c:numRef>
              <c:f>celkem!$K$103:$P$103</c:f>
              <c:numCache>
                <c:formatCode>#,##0</c:formatCode>
                <c:ptCount val="6"/>
                <c:pt idx="0">
                  <c:v>2399.5</c:v>
                </c:pt>
                <c:pt idx="1">
                  <c:v>2406.4543763802881</c:v>
                </c:pt>
                <c:pt idx="2">
                  <c:v>2383.0936363063684</c:v>
                </c:pt>
                <c:pt idx="3">
                  <c:v>2349.646477889592</c:v>
                </c:pt>
                <c:pt idx="4">
                  <c:v>2286.3084567587935</c:v>
                </c:pt>
                <c:pt idx="5">
                  <c:v>2232.2375285001553</c:v>
                </c:pt>
              </c:numCache>
            </c:numRef>
          </c:val>
          <c:extLst>
            <c:ext xmlns:c15="http://schemas.microsoft.com/office/drawing/2012/chart" uri="{02D57815-91ED-43cb-92C2-25804820EDAC}">
              <c15:datalabelsRange>
                <c15:f>celkem!$K$140:$P$140</c15:f>
                <c15:dlblRangeCache>
                  <c:ptCount val="6"/>
                  <c:pt idx="0">
                    <c:v>16,9%</c:v>
                  </c:pt>
                  <c:pt idx="1">
                    <c:v>16,9%</c:v>
                  </c:pt>
                  <c:pt idx="2">
                    <c:v>16,6%</c:v>
                  </c:pt>
                  <c:pt idx="3">
                    <c:v>16,3%</c:v>
                  </c:pt>
                  <c:pt idx="4">
                    <c:v>15,7%</c:v>
                  </c:pt>
                  <c:pt idx="5">
                    <c:v>15,3%</c:v>
                  </c:pt>
                </c15:dlblRangeCache>
              </c15:datalabelsRange>
            </c:ext>
            <c:ext xmlns:c16="http://schemas.microsoft.com/office/drawing/2014/chart" uri="{C3380CC4-5D6E-409C-BE32-E72D297353CC}">
              <c16:uniqueId val="{00000014-B930-4E3C-AC13-1D7E692C31F8}"/>
            </c:ext>
          </c:extLst>
        </c:ser>
        <c:dLbls>
          <c:showLegendKey val="0"/>
          <c:showVal val="0"/>
          <c:showCatName val="0"/>
          <c:showSerName val="0"/>
          <c:showPercent val="0"/>
          <c:showBubbleSize val="0"/>
        </c:dLbls>
        <c:gapWidth val="125"/>
        <c:overlap val="100"/>
        <c:axId val="312276448"/>
        <c:axId val="312279192"/>
      </c:barChart>
      <c:catAx>
        <c:axId val="31227644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crossAx val="312279192"/>
        <c:crosses val="autoZero"/>
        <c:auto val="1"/>
        <c:lblAlgn val="ctr"/>
        <c:lblOffset val="100"/>
        <c:noMultiLvlLbl val="0"/>
      </c:catAx>
      <c:valAx>
        <c:axId val="312279192"/>
        <c:scaling>
          <c:orientation val="minMax"/>
          <c:max val="15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cs-CZ" sz="1400" dirty="0"/>
                  <a:t>počet</a:t>
                </a:r>
                <a:r>
                  <a:rPr lang="cs-CZ" sz="1400" baseline="0" dirty="0"/>
                  <a:t> obyvatel</a:t>
                </a:r>
                <a:endParaRPr lang="cs-CZ" sz="1400" dirty="0"/>
              </a:p>
            </c:rich>
          </c:tx>
          <c:layout>
            <c:manualLayout>
              <c:xMode val="edge"/>
              <c:yMode val="edge"/>
              <c:x val="0"/>
              <c:y val="0.26435920970001447"/>
            </c:manualLayout>
          </c:layout>
          <c:overlay val="0"/>
          <c:spPr>
            <a:noFill/>
            <a:ln>
              <a:noFill/>
            </a:ln>
            <a:effectLst/>
          </c:spPr>
          <c:txPr>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cs-CZ"/>
            </a:p>
          </c:txPr>
        </c:title>
        <c:numFmt formatCode="#,##0" sourceLinked="1"/>
        <c:majorTickMark val="out"/>
        <c:minorTickMark val="none"/>
        <c:tickLblPos val="nextTo"/>
        <c:spPr>
          <a:noFill/>
          <a:ln>
            <a:solidFill>
              <a:schemeClr val="tx1">
                <a:lumMod val="15000"/>
                <a:lumOff val="85000"/>
              </a:schemeClr>
            </a:solid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crossAx val="312276448"/>
        <c:crosses val="autoZero"/>
        <c:crossBetween val="between"/>
        <c:majorUnit val="3000"/>
      </c:valAx>
      <c:spPr>
        <a:noFill/>
        <a:ln>
          <a:noFill/>
        </a:ln>
        <a:effectLst/>
      </c:spPr>
    </c:plotArea>
    <c:legend>
      <c:legendPos val="b"/>
      <c:layout>
        <c:manualLayout>
          <c:xMode val="edge"/>
          <c:yMode val="edge"/>
          <c:x val="0.18993187547525142"/>
          <c:y val="0.92413506593884354"/>
          <c:w val="0.76763693868117999"/>
          <c:h val="7.0978414764400505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cs-CZ"/>
        </a:p>
      </c:txPr>
    </c:legend>
    <c:plotVisOnly val="1"/>
    <c:dispBlanksAs val="gap"/>
    <c:showDLblsOverMax val="0"/>
  </c:chart>
  <c:spPr>
    <a:solidFill>
      <a:schemeClr val="bg1"/>
    </a:solidFill>
    <a:ln w="9525" cap="flat" cmpd="sng" algn="ctr">
      <a:noFill/>
      <a:round/>
    </a:ln>
    <a:effectLst/>
  </c:spPr>
  <c:txPr>
    <a:bodyPr/>
    <a:lstStyle/>
    <a:p>
      <a:pPr>
        <a:defRPr/>
      </a:pPr>
      <a:endParaRPr lang="cs-CZ"/>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21-03-04T11:31:44.238" idx="2">
    <p:pos x="6871" y="377"/>
    <p:text>Mapa, změna území, obyv. k datu, jak je velká, orp, populačně stabilní, říct že data jsou z těch a těch důvodů za 2019</p:text>
    <p:extLst mod="1">
      <p:ext uri="{C676402C-5697-4E1C-873F-D02D1690AC5C}">
        <p15:threadingInfo xmlns:p15="http://schemas.microsoft.com/office/powerpoint/2012/main" timeZoneBias="-60"/>
      </p:ext>
    </p:extLst>
  </p:cm>
  <p:cm authorId="1" dt="2021-03-11T11:26:55.140" idx="23">
    <p:pos x="1687" y="3312"/>
    <p:text>31.12.2013 = 43 023 obyv.
1 % = 430,25 obyv.</p:text>
    <p:extLst>
      <p:ext uri="{C676402C-5697-4E1C-873F-D02D1690AC5C}">
        <p15:threadingInfo xmlns:p15="http://schemas.microsoft.com/office/powerpoint/2012/main" timeZoneBias="-6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21-03-08T14:04:45.930" idx="18">
    <p:pos x="6998" y="273"/>
    <p:text>Nechat mapu půdních bloků – udělat hezčí
Ekologické zemědělství
Tento celý slide nechat ale udělat zajímavé
Zkusit ještě LPIS subjekty</p:text>
    <p:extLst mod="1">
      <p:ext uri="{C676402C-5697-4E1C-873F-D02D1690AC5C}">
        <p15:threadingInfo xmlns:p15="http://schemas.microsoft.com/office/powerpoint/2012/main" timeZoneBias="-6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21-03-08T15:24:56.803" idx="19">
    <p:pos x="10" y="10"/>
    <p:text>Pískovny – prach, voda, mikroklima – potřeba rekultivovat</p:text>
    <p:extLst>
      <p:ext uri="{C676402C-5697-4E1C-873F-D02D1690AC5C}">
        <p15:threadingInfo xmlns:p15="http://schemas.microsoft.com/office/powerpoint/2012/main" timeZoneBias="-60"/>
      </p:ext>
    </p:extLst>
  </p:cm>
  <p:cm authorId="1" dt="2021-03-08T15:29:24.630" idx="21">
    <p:pos x="10" y="146"/>
    <p:text>Problém, znečištovatel skládka Žabčice (stavební suť + komunál) – přesunout do znečištění
Obecně – motivační svoz odpadu, skládkování, optikou životního prostředí, zákaz skládkování, zákaz jednorázových plastů, zvýšil se poplatek za odpad pravděpodobně narůstat, reflektovat tu ekologickou stránku věci, nové ekologické výzvy
At se zamyslí jak to řešit</p:text>
    <p:extLst>
      <p:ext uri="{C676402C-5697-4E1C-873F-D02D1690AC5C}">
        <p15:threadingInfo xmlns:p15="http://schemas.microsoft.com/office/powerpoint/2012/main" timeZoneBias="-60">
          <p15:parentCm authorId="1" idx="19"/>
        </p15:threadingInfo>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21-03-09T18:29:22.367" idx="22">
    <p:pos x="7150" y="238"/>
    <p:text/>
    <p:extLst mod="1">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1-03-04T16:12:27.032" idx="6">
    <p:pos x="7246" y="182"/>
    <p:text>Přesunout k obyvatelům
Graf – oddělat sloupečky a udělat z toho 2. graf, čáry MASka, venkov, kraj, ubrat trend a čr
Popsat co vidím na tom grafu</p:text>
    <p:extLst mod="1">
      <p:ext uri="{C676402C-5697-4E1C-873F-D02D1690AC5C}">
        <p15:threadingInfo xmlns:p15="http://schemas.microsoft.com/office/powerpoint/2012/main" timeZoneBias="-6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1-03-04T13:58:25.164" idx="4">
    <p:pos x="5224" y="212"/>
    <p:text>Napsat to lidsky, „nárůst počtu podnikatelských aktivit“, dát do kontextu s pandemií, že nám to s tím zamává s těmi informacemi – začít tím že všechno je jinak ale předtím to bylo tak 1 –kovic 2 – nárůst podnikání 3 – nárůst služeb 5 lépe židlochovicko</p:text>
    <p:extLst>
      <p:ext uri="{C676402C-5697-4E1C-873F-D02D1690AC5C}">
        <p15:threadingInfo xmlns:p15="http://schemas.microsoft.com/office/powerpoint/2012/main" timeZoneBias="-6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1-03-04T16:48:24.458" idx="7">
    <p:pos x="7210" y="177"/>
    <p:text>Vhodné pro zdroje, otázka dalšího rozvoje, je ta registrační výzva k modernizačnímu fondu (možnost získat až 1 miliardu) s ohledem na klimaticky změny atd.
Nechat obrázky, zkusit spojit s technickou infrastrukturou</p:text>
    <p:extLst mod="1">
      <p:ext uri="{C676402C-5697-4E1C-873F-D02D1690AC5C}">
        <p15:threadingInfo xmlns:p15="http://schemas.microsoft.com/office/powerpoint/2012/main" timeZoneBias="-60"/>
      </p:ext>
    </p:extLst>
  </p:cm>
  <p:cm authorId="1" dt="2021-03-05T08:06:00.140" idx="8">
    <p:pos x="7210" y="313"/>
    <p:text>Mapa internet?</p:text>
    <p:extLst mod="1">
      <p:ext uri="{C676402C-5697-4E1C-873F-D02D1690AC5C}">
        <p15:threadingInfo xmlns:p15="http://schemas.microsoft.com/office/powerpoint/2012/main" timeZoneBias="-60">
          <p15:parentCm authorId="1" idx="7"/>
        </p15:threadingInfo>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1-03-05T09:23:18.006" idx="9">
    <p:pos x="3365" y="302"/>
    <p:text>Obecně spojit silniční, železniční
Oprava 53 na Znojmo zmínit v následujících 5 letech hotovo
Dopravní obslužnost je dobrá jak VHD tak OAD bus/vlak, plánují se modernizace Víden/Znojmo, VRT
Mapka se zatížením/intenzitou, mapka s dostupností?
Stav povrchů komunikací nižších řádů horší</p:text>
    <p:extLst mod="1">
      <p:ext uri="{C676402C-5697-4E1C-873F-D02D1690AC5C}">
        <p15:threadingInfo xmlns:p15="http://schemas.microsoft.com/office/powerpoint/2012/main" timeZoneBias="-6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1-03-05T15:55:46.698" idx="15">
    <p:pos x="7135" y="293"/>
    <p:text>Zmínit kvůli iropu
Zobecnit – trend cyklodopravy, jmk je rovná = vhodný mód dopravy
Nechat mapu podle textu
Nevyužitý potenciál v místní cyklodopravě, nejsou méně rušné komunikace vhodné pro cyklo, chybí bezpečné pruhy/cyklostezky, kdyby byly potenciál snížit intenzitu auto dopravy
Plus vazba na cestovní ruch</p:text>
    <p:extLst mod="1">
      <p:ext uri="{C676402C-5697-4E1C-873F-D02D1690AC5C}">
        <p15:threadingInfo xmlns:p15="http://schemas.microsoft.com/office/powerpoint/2012/main" timeZoneBias="-6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1-03-05T10:59:36.336" idx="10">
    <p:pos x="3112" y="344"/>
    <p:text>Hodně malotřídních prvostupňových škol, specifické pro JMK, sounáležitost s obcí
Přidat populační prognózy i do demografie
Přidat populační prognózu grafiky
Umazat speciální třídu
Zmínit střední vzdělávání
Zkusit najít alternativní vzdělávání?
Počet škol je stabilní ale ne/vznikly dětské skupiny/lesní školky/přípravná třída (MPSV) -&gt; vliv suburbanizace na poskytování služeb – uvést jako body do diskuze
Zájmový, neformální, celoživotní, ddm, svč, dmč,</p:text>
    <p:extLst>
      <p:ext uri="{C676402C-5697-4E1C-873F-D02D1690AC5C}">
        <p15:threadingInfo xmlns:p15="http://schemas.microsoft.com/office/powerpoint/2012/main" timeZoneBias="-60"/>
      </p:ext>
    </p:extLst>
  </p:cm>
  <p:cm authorId="1" dt="2021-03-05T15:26:37.964" idx="12">
    <p:pos x="2810" y="334"/>
    <p:text>Část institucí poskytující zájmové, celoživotní a neformální vzdělávání disponuje vlastním či sdíleným zázemím pro svou činnost. Tato zázemí často mnohdy nevyhovují potřebám z kapacitních či dispozičních důvodů, případně pro svou technickou či morální zastaralost. V těchto subjektech existuje výrazný potenciál pro realizaci investičních i neinvestičních projektů, nicméně často je limitován finančními možnostmi vlastními (případně rozpočty obcí, které na jednotlivé provozy přispívají). Převis poptávky po investicích je řešitelný například budováním víceúčelových zařízení.</p:text>
    <p:extLst mod="1">
      <p:ext uri="{C676402C-5697-4E1C-873F-D02D1690AC5C}">
        <p15:threadingInfo xmlns:p15="http://schemas.microsoft.com/office/powerpoint/2012/main" timeZoneBias="-60"/>
      </p:ext>
    </p:extLst>
  </p:cm>
  <p:cm authorId="1" dt="2021-03-12T15:44:19.527" idx="24">
    <p:pos x="3374" y="356"/>
    <p:text>zájmové/neformální vzdělávání -družina, klub,SVČ</p:text>
    <p:extLst>
      <p:ext uri="{C676402C-5697-4E1C-873F-D02D1690AC5C}">
        <p15:threadingInfo xmlns:p15="http://schemas.microsoft.com/office/powerpoint/2012/main" timeZoneBias="-6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21-03-05T15:49:01.636" idx="13">
    <p:pos x="6811" y="298"/>
    <p:text>Index kriminality 19/20 (září až září) Počet zločinů na 10 000 obyv. ve vybraném období -&gt; horší Pohořelicko než Židlochovicko, Poho horší než hodnota kraje, okresu ale menší než ČR</p:text>
    <p:extLst mod="1">
      <p:ext uri="{C676402C-5697-4E1C-873F-D02D1690AC5C}">
        <p15:threadingInfo xmlns:p15="http://schemas.microsoft.com/office/powerpoint/2012/main" timeZoneBias="-60"/>
      </p:ext>
    </p:extLst>
  </p:cm>
  <p:cm authorId="1" dt="2021-03-05T15:49:40.485" idx="14">
    <p:pos x="6811" y="434"/>
    <p:text>Od roku 2013/14 se index kriminality podstatně zmenšil (Poho i Židle o 40 %)</p:text>
    <p:extLst mod="1">
      <p:ext uri="{C676402C-5697-4E1C-873F-D02D1690AC5C}">
        <p15:threadingInfo xmlns:p15="http://schemas.microsoft.com/office/powerpoint/2012/main" timeZoneBias="-60">
          <p15:parentCm authorId="1" idx="13"/>
        </p15:threadingInfo>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21-03-08T08:23:46.070" idx="16">
    <p:pos x="7236" y="194"/>
    <p:text>Podtrhnout – intenzivní zemědělství
Nechat mapu
Malá diverzita, intenzivně zemědělská krajina, přesunout to o erozi atd.</p:text>
    <p:extLst>
      <p:ext uri="{C676402C-5697-4E1C-873F-D02D1690AC5C}">
        <p15:threadingInfo xmlns:p15="http://schemas.microsoft.com/office/powerpoint/2012/main" timeZoneBias="-6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1FD50982-C228-4C97-A48F-CC215489E6D5}" type="datetimeFigureOut">
              <a:rPr lang="cs-CZ" smtClean="0"/>
              <a:t>22.04.2021</a:t>
            </a:fld>
            <a:endParaRPr lang="cs-CZ"/>
          </a:p>
        </p:txBody>
      </p:sp>
      <p:sp>
        <p:nvSpPr>
          <p:cNvPr id="4" name="Zástupný symbol pro zápatí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r>
              <a:rPr lang="cs-CZ" smtClean="0"/>
              <a:t>Komunitní projednání SCLLD MAS Podbrněnsko 2021-2027</a:t>
            </a:r>
            <a:endParaRPr lang="cs-CZ"/>
          </a:p>
        </p:txBody>
      </p:sp>
      <p:sp>
        <p:nvSpPr>
          <p:cNvPr id="5" name="Zástupný symbol pro číslo snímku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902858FC-C392-49C1-878F-95427B66F073}" type="slidenum">
              <a:rPr lang="cs-CZ" smtClean="0"/>
              <a:t>‹#›</a:t>
            </a:fld>
            <a:endParaRPr lang="cs-CZ"/>
          </a:p>
        </p:txBody>
      </p:sp>
    </p:spTree>
    <p:extLst>
      <p:ext uri="{BB962C8B-B14F-4D97-AF65-F5344CB8AC3E}">
        <p14:creationId xmlns:p14="http://schemas.microsoft.com/office/powerpoint/2010/main" val="30806656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8F74E48B-36AD-4A45-BAEB-B571569E65D2}" type="datetimeFigureOut">
              <a:rPr lang="cs-CZ" smtClean="0"/>
              <a:t>22.04.2021</a:t>
            </a:fld>
            <a:endParaRPr lang="cs-CZ"/>
          </a:p>
        </p:txBody>
      </p:sp>
      <p:sp>
        <p:nvSpPr>
          <p:cNvPr id="4" name="Zástupný symbol pro obrázek snímku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r>
              <a:rPr lang="cs-CZ" smtClean="0"/>
              <a:t>Komunitní projednání SCLLD MAS Podbrněnsko 2021-2027</a:t>
            </a:r>
            <a:endParaRPr lang="cs-CZ"/>
          </a:p>
        </p:txBody>
      </p:sp>
      <p:sp>
        <p:nvSpPr>
          <p:cNvPr id="7" name="Zástupný symbol pro číslo snímku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1E67857-DD75-4663-972C-C70D7906CC6F}" type="slidenum">
              <a:rPr lang="cs-CZ" smtClean="0"/>
              <a:t>‹#›</a:t>
            </a:fld>
            <a:endParaRPr lang="cs-CZ"/>
          </a:p>
        </p:txBody>
      </p:sp>
    </p:spTree>
    <p:extLst>
      <p:ext uri="{BB962C8B-B14F-4D97-AF65-F5344CB8AC3E}">
        <p14:creationId xmlns:p14="http://schemas.microsoft.com/office/powerpoint/2010/main" val="307737853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1</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9604331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dirty="0" smtClean="0"/>
              <a:t>Dobrá úroveň</a:t>
            </a:r>
          </a:p>
          <a:p>
            <a:r>
              <a:rPr lang="cs-CZ" sz="1200" dirty="0" smtClean="0"/>
              <a:t>Všechny obce jsou připojeny na vodovod, kanalizaci a ČOV (Troskotovice) (tam očekávané dokončení leden 2022) (dobudována od 2014)</a:t>
            </a:r>
          </a:p>
          <a:p>
            <a:r>
              <a:rPr lang="cs-CZ" sz="1200" dirty="0" smtClean="0"/>
              <a:t>Všechny obce elektrifikované a plynofikované (i nadále kromě Ivaně – v PRO 16-26 to obec označila za nedostatek)</a:t>
            </a:r>
          </a:p>
          <a:p>
            <a:r>
              <a:rPr lang="cs-CZ" sz="1200" dirty="0" smtClean="0"/>
              <a:t>obecní </a:t>
            </a:r>
            <a:r>
              <a:rPr lang="cs-CZ" sz="1200" dirty="0" err="1" smtClean="0"/>
              <a:t>wifi</a:t>
            </a:r>
            <a:r>
              <a:rPr lang="cs-CZ" sz="1200" dirty="0" smtClean="0"/>
              <a:t>/obecní rozhlas/kabelová televize/protipovodňová opatření -&gt; dotazník?</a:t>
            </a:r>
          </a:p>
          <a:p>
            <a:endParaRPr lang="cs-CZ" sz="1200" dirty="0" smtClean="0"/>
          </a:p>
          <a:p>
            <a:endParaRPr lang="cs-CZ" sz="1200" dirty="0" smtClean="0"/>
          </a:p>
          <a:p>
            <a:r>
              <a:rPr lang="cs-CZ" sz="1200" dirty="0" smtClean="0"/>
              <a:t>Geografické podmínky = vhodné pro udržitelné zdroje energie</a:t>
            </a:r>
          </a:p>
          <a:p>
            <a:pPr marL="0" indent="0">
              <a:buNone/>
            </a:pPr>
            <a:r>
              <a:rPr lang="cs-CZ" sz="1200" dirty="0" smtClean="0"/>
              <a:t>VĚTRNÉ el. (vhodnost na základě povětrnostních podmínek)</a:t>
            </a:r>
          </a:p>
          <a:p>
            <a:r>
              <a:rPr lang="cs-CZ" sz="1200" dirty="0" err="1" smtClean="0"/>
              <a:t>Židlochovicko</a:t>
            </a:r>
            <a:r>
              <a:rPr lang="cs-CZ" sz="1200" dirty="0" smtClean="0"/>
              <a:t> - oblast Výhonu na katastru Židlochovic, Blučiny a Žabčic + malé plochy na katastru Rajhradu a Syrovic</a:t>
            </a:r>
          </a:p>
          <a:p>
            <a:r>
              <a:rPr lang="cs-CZ" sz="1200" dirty="0" err="1" smtClean="0"/>
              <a:t>Pohořelicko</a:t>
            </a:r>
            <a:r>
              <a:rPr lang="cs-CZ" sz="1200" dirty="0" smtClean="0"/>
              <a:t> - malé plochy na katastru Pohořelic, Vranovic, Ivaně, Loděnic, Šumic, Branišovic a Pasohlávek + velká jih katastru Troskotovic a Vlasatic</a:t>
            </a:r>
          </a:p>
          <a:p>
            <a:r>
              <a:rPr lang="cs-CZ" sz="1200" dirty="0" smtClean="0"/>
              <a:t>Zatím žádná na území MAS</a:t>
            </a:r>
          </a:p>
          <a:p>
            <a:pPr marL="0" indent="0">
              <a:buNone/>
            </a:pPr>
            <a:r>
              <a:rPr lang="cs-CZ" sz="1200" dirty="0" smtClean="0"/>
              <a:t>VODNÍ (elektrárny již v 2014)</a:t>
            </a:r>
          </a:p>
          <a:p>
            <a:r>
              <a:rPr lang="cs-CZ" sz="1200" dirty="0" err="1" smtClean="0"/>
              <a:t>Židlochovicko</a:t>
            </a:r>
            <a:r>
              <a:rPr lang="cs-CZ" sz="1200" dirty="0" smtClean="0"/>
              <a:t> na Svratce – Rajhrad, Vojkovice</a:t>
            </a:r>
          </a:p>
          <a:p>
            <a:r>
              <a:rPr lang="cs-CZ" sz="1200" dirty="0" err="1" smtClean="0"/>
              <a:t>Pohořelicko</a:t>
            </a:r>
            <a:r>
              <a:rPr lang="cs-CZ" sz="1200" dirty="0" smtClean="0"/>
              <a:t> na Jihlavě – Cvrčovice</a:t>
            </a:r>
          </a:p>
          <a:p>
            <a:pPr marL="0" indent="0">
              <a:buNone/>
            </a:pPr>
            <a:r>
              <a:rPr lang="cs-CZ" sz="1200" dirty="0" smtClean="0"/>
              <a:t>SOLÁRNÍ</a:t>
            </a:r>
          </a:p>
          <a:p>
            <a:r>
              <a:rPr lang="cs-CZ" sz="1200" dirty="0" smtClean="0"/>
              <a:t>Dle Mapy.cz 17 FVE na území MAS</a:t>
            </a:r>
          </a:p>
          <a:p>
            <a:r>
              <a:rPr lang="cs-CZ" sz="1200" dirty="0" err="1" smtClean="0"/>
              <a:t>Židlochovicko</a:t>
            </a:r>
            <a:r>
              <a:rPr lang="cs-CZ" sz="1200" dirty="0" smtClean="0"/>
              <a:t> – (8) – Syrovice (2), Měnín (1), Vojkovice (1), Ledce (1), Unkovice (1), Hrušovany (1), Žabčice (1)</a:t>
            </a:r>
          </a:p>
          <a:p>
            <a:r>
              <a:rPr lang="cs-CZ" sz="1200" dirty="0" err="1" smtClean="0"/>
              <a:t>Pohořelicko</a:t>
            </a:r>
            <a:r>
              <a:rPr lang="cs-CZ" sz="1200" dirty="0" smtClean="0"/>
              <a:t> – (9) – Pravlov (1), Malešovice (2), Medlov (1), Vranovice (2), Ivaň (1), Vlasatice (1), Troskotovice (1)</a:t>
            </a:r>
          </a:p>
          <a:p>
            <a:r>
              <a:rPr lang="cs-CZ" sz="1200" dirty="0" smtClean="0"/>
              <a:t>Dle Elektrárny.pro (z 2014) (pouze FVE větších výkonů než 0,7 MW)</a:t>
            </a:r>
          </a:p>
          <a:p>
            <a:r>
              <a:rPr lang="cs-CZ" sz="1200" dirty="0" smtClean="0"/>
              <a:t>Malešovice (</a:t>
            </a:r>
            <a:r>
              <a:rPr lang="cs-CZ" sz="1200" dirty="0" err="1" smtClean="0"/>
              <a:t>Pohořelicko</a:t>
            </a:r>
            <a:r>
              <a:rPr lang="cs-CZ" sz="1200" dirty="0" smtClean="0"/>
              <a:t> -1), Žabčice, Unkovice, Hrušovany (3), Ledce, Syrovice (2), Měnín (</a:t>
            </a:r>
            <a:r>
              <a:rPr lang="cs-CZ" sz="1200" dirty="0" err="1" smtClean="0"/>
              <a:t>Židlochovicko</a:t>
            </a:r>
            <a:r>
              <a:rPr lang="cs-CZ" sz="1200" dirty="0" smtClean="0"/>
              <a:t> - 9)</a:t>
            </a:r>
          </a:p>
          <a:p>
            <a:r>
              <a:rPr lang="cs-CZ" sz="1200" dirty="0" smtClean="0"/>
              <a:t>Dle ERÚ (2021) (13) – Unkovice (2), Bratčice (2), Měnín, Rajhrad, Blučina, Hrušovany (5), Pravlov</a:t>
            </a:r>
          </a:p>
          <a:p>
            <a:r>
              <a:rPr lang="cs-CZ" sz="1200" dirty="0" smtClean="0"/>
              <a:t>BIOPLYNOVÉ STANICE (v 2014 jen 2 v Bratčicích)</a:t>
            </a:r>
          </a:p>
          <a:p>
            <a:r>
              <a:rPr lang="cs-CZ" sz="1200" dirty="0" smtClean="0"/>
              <a:t>Žabčice (skládkový bioplyn), Bratčice (2x zemědělské, 1x skládkové)</a:t>
            </a:r>
          </a:p>
          <a:p>
            <a:r>
              <a:rPr lang="cs-CZ" sz="1200" dirty="0" smtClean="0"/>
              <a:t>GEOTERMÁLNÍ</a:t>
            </a:r>
            <a:r>
              <a:rPr lang="cs-CZ" sz="1200" baseline="0" dirty="0" smtClean="0"/>
              <a:t> ENERGIE – podle mapy území MAS vhodné</a:t>
            </a:r>
            <a:endParaRPr lang="cs-CZ" sz="1200" dirty="0" smtClean="0"/>
          </a:p>
          <a:p>
            <a:pPr marL="0" indent="0">
              <a:buNone/>
            </a:pPr>
            <a:r>
              <a:rPr lang="cs-CZ" sz="1200" dirty="0" smtClean="0"/>
              <a:t>DSO Energetické sdružení jižní Moravy</a:t>
            </a:r>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11</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2420251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Obecně spojit silniční, železniční</a:t>
            </a:r>
          </a:p>
          <a:p>
            <a:r>
              <a:rPr lang="cs-CZ" dirty="0" smtClean="0"/>
              <a:t>Oprava 53 na Znojmo zmínit v následujících 5 letech hotovo</a:t>
            </a:r>
          </a:p>
          <a:p>
            <a:r>
              <a:rPr lang="cs-CZ" dirty="0" smtClean="0"/>
              <a:t>Dopravní obslužnost je dobrá jak VHD tak OAD bus/vlak, plánují se modernizace </a:t>
            </a:r>
            <a:r>
              <a:rPr lang="cs-CZ" dirty="0" err="1" smtClean="0"/>
              <a:t>Víden</a:t>
            </a:r>
            <a:r>
              <a:rPr lang="cs-CZ" dirty="0" smtClean="0"/>
              <a:t>/Znojmo</a:t>
            </a:r>
            <a:r>
              <a:rPr lang="cs-CZ" baseline="0" dirty="0" smtClean="0"/>
              <a:t>, VRT</a:t>
            </a:r>
          </a:p>
          <a:p>
            <a:r>
              <a:rPr lang="cs-CZ" baseline="0" dirty="0" smtClean="0"/>
              <a:t>Mapka se zatížením/intenzitou, mapka s dostupností?</a:t>
            </a:r>
          </a:p>
          <a:p>
            <a:r>
              <a:rPr lang="cs-CZ" baseline="0" dirty="0" smtClean="0"/>
              <a:t>Stav povrchů komunikací nižších řádů horší</a:t>
            </a:r>
          </a:p>
          <a:p>
            <a:pPr marL="0" marR="0" lvl="0" indent="0" algn="l" defTabSz="914400" rtl="0" eaLnBrk="1" fontAlgn="auto" latinLnBrk="0" hangingPunct="1">
              <a:lnSpc>
                <a:spcPct val="100000"/>
              </a:lnSpc>
              <a:spcBef>
                <a:spcPts val="0"/>
              </a:spcBef>
              <a:spcAft>
                <a:spcPts val="0"/>
              </a:spcAft>
              <a:buClrTx/>
              <a:buSzTx/>
              <a:buFontTx/>
              <a:buNone/>
              <a:tabLst/>
              <a:defRPr/>
            </a:pPr>
            <a:r>
              <a:rPr lang="cs-CZ" baseline="0" dirty="0" smtClean="0"/>
              <a:t>Trať Hrušovany – Židlochovice - </a:t>
            </a:r>
            <a:r>
              <a:rPr lang="cs-CZ" dirty="0" smtClean="0"/>
              <a:t>Ovlivnilo</a:t>
            </a:r>
            <a:r>
              <a:rPr lang="cs-CZ" baseline="0" dirty="0" smtClean="0"/>
              <a:t> to obslužnost na </a:t>
            </a:r>
            <a:r>
              <a:rPr lang="cs-CZ" baseline="0" dirty="0" err="1" smtClean="0"/>
              <a:t>Pohořelicku</a:t>
            </a:r>
            <a:r>
              <a:rPr lang="cs-CZ" baseline="0" dirty="0" smtClean="0"/>
              <a:t> v negativním slova smyslu.</a:t>
            </a:r>
          </a:p>
          <a:p>
            <a:r>
              <a:rPr lang="cs-CZ" sz="1200" dirty="0" smtClean="0"/>
              <a:t>SČÍTÁNÍ ŘSD 2010 -&gt; ŘSD ČR 2016</a:t>
            </a:r>
          </a:p>
          <a:p>
            <a:r>
              <a:rPr lang="cs-CZ" sz="1200" dirty="0" smtClean="0"/>
              <a:t>Roste intenzita dopravy - na některých úsecích o 50 – 108 %</a:t>
            </a:r>
          </a:p>
          <a:p>
            <a:r>
              <a:rPr lang="cs-CZ" sz="1200" dirty="0" smtClean="0"/>
              <a:t>Přibyly úseky s více než 7 000 vozidly/hod. (11 - &gt; 17)</a:t>
            </a:r>
          </a:p>
          <a:p>
            <a:r>
              <a:rPr lang="cs-CZ" sz="1200" dirty="0" smtClean="0"/>
              <a:t>změnilo se i pořadí nejvíce zatížených úseků</a:t>
            </a:r>
          </a:p>
          <a:p>
            <a:r>
              <a:rPr lang="cs-CZ" sz="1200" dirty="0" err="1" smtClean="0"/>
              <a:t>Židlochovicko</a:t>
            </a:r>
            <a:r>
              <a:rPr lang="cs-CZ" sz="1200" dirty="0" smtClean="0"/>
              <a:t> (až na Přísnotice) stále podstatně lépe obsluhováno VHD než </a:t>
            </a:r>
            <a:r>
              <a:rPr lang="cs-CZ" sz="1200" dirty="0" err="1" smtClean="0"/>
              <a:t>Pohořelicko</a:t>
            </a:r>
            <a:r>
              <a:rPr lang="cs-CZ" sz="1200" dirty="0" smtClean="0"/>
              <a:t>, větší roli hraje vlaková doprava</a:t>
            </a:r>
          </a:p>
          <a:p>
            <a:r>
              <a:rPr lang="cs-CZ" sz="1200" dirty="0" err="1" smtClean="0"/>
              <a:t>Židlochovicko</a:t>
            </a:r>
            <a:r>
              <a:rPr lang="cs-CZ" sz="1200" dirty="0" smtClean="0"/>
              <a:t> = 81 spoje na 1 000 obyv. X </a:t>
            </a:r>
            <a:r>
              <a:rPr lang="cs-CZ" sz="1200" dirty="0" err="1" smtClean="0"/>
              <a:t>Pohořelicko</a:t>
            </a:r>
            <a:r>
              <a:rPr lang="cs-CZ" sz="1200" dirty="0" smtClean="0"/>
              <a:t> = 49,5 spoje na 1 000 obyv. (2019)</a:t>
            </a:r>
          </a:p>
          <a:p>
            <a:r>
              <a:rPr lang="cs-CZ" sz="1200" dirty="0" smtClean="0"/>
              <a:t>Dostupnost do Brna – přímé spoje -&gt; také lépe obsluhováno </a:t>
            </a:r>
            <a:r>
              <a:rPr lang="cs-CZ" sz="1200" dirty="0" err="1" smtClean="0"/>
              <a:t>Židlochovicko</a:t>
            </a:r>
            <a:r>
              <a:rPr lang="cs-CZ" sz="1200" dirty="0" smtClean="0"/>
              <a:t> (Měnín i noční linka)</a:t>
            </a:r>
          </a:p>
          <a:p>
            <a:r>
              <a:rPr lang="cs-CZ" sz="1200" dirty="0" err="1" smtClean="0"/>
              <a:t>Židlochovicko</a:t>
            </a:r>
            <a:r>
              <a:rPr lang="cs-CZ" sz="1200" dirty="0" smtClean="0"/>
              <a:t> =16,8 přímých spojů do Brna/1 000 obyv.</a:t>
            </a:r>
          </a:p>
          <a:p>
            <a:r>
              <a:rPr lang="cs-CZ" sz="1200" dirty="0" err="1" smtClean="0"/>
              <a:t>Pohořelicko</a:t>
            </a:r>
            <a:r>
              <a:rPr lang="cs-CZ" sz="1200" dirty="0" smtClean="0"/>
              <a:t> = 11,9 přímých spojů do Brna/1 000 obyv.</a:t>
            </a:r>
          </a:p>
          <a:p>
            <a:r>
              <a:rPr lang="cs-CZ" sz="1200" dirty="0" smtClean="0"/>
              <a:t>Obsluhovány přímými spoji jsou i nadále stejné obce jak v 2015</a:t>
            </a:r>
          </a:p>
          <a:p>
            <a:r>
              <a:rPr lang="cs-CZ" sz="1200" dirty="0" smtClean="0"/>
              <a:t>Části menších obci poklesl počet přímých spojů, části menších obcí se mírně (1-3) zvedl počet přímých spojů/hl. větším obcím se zvedl počet přímých spojů</a:t>
            </a:r>
            <a:br>
              <a:rPr lang="cs-CZ" sz="1200" dirty="0" smtClean="0"/>
            </a:br>
            <a:r>
              <a:rPr lang="cs-CZ" sz="1200" dirty="0" smtClean="0"/>
              <a:t>-&gt; posilování obslužnosti </a:t>
            </a:r>
            <a:r>
              <a:rPr lang="cs-CZ" sz="1200" dirty="0" err="1" smtClean="0"/>
              <a:t>reg</a:t>
            </a:r>
            <a:r>
              <a:rPr lang="cs-CZ" sz="1200" dirty="0" smtClean="0"/>
              <a:t>. Center/konektivity? X přizpůsobení se poptávce?</a:t>
            </a:r>
          </a:p>
          <a:p>
            <a:r>
              <a:rPr lang="cs-CZ" sz="1200" dirty="0" smtClean="0"/>
              <a:t>Dobudovávání/rekonstrukce infrastruktury VHD (zastávky, terminály)</a:t>
            </a:r>
          </a:p>
          <a:p>
            <a:r>
              <a:rPr lang="cs-CZ" sz="1200" b="1" dirty="0" smtClean="0"/>
              <a:t>Nehodovost</a:t>
            </a:r>
            <a:r>
              <a:rPr lang="cs-CZ" sz="1200" dirty="0" smtClean="0"/>
              <a:t>: problematické zůstávají páteřní úseky, větší sídla</a:t>
            </a:r>
          </a:p>
          <a:p>
            <a:r>
              <a:rPr lang="cs-CZ" sz="1200" dirty="0" smtClean="0"/>
              <a:t>Nejvíce nehod v Pohořelicích x podstatně větší množství nehod na </a:t>
            </a:r>
            <a:r>
              <a:rPr lang="cs-CZ" sz="1200" dirty="0" err="1" smtClean="0"/>
              <a:t>Židlochovicku</a:t>
            </a:r>
            <a:r>
              <a:rPr lang="cs-CZ" sz="1200" dirty="0" smtClean="0"/>
              <a:t> (vyšší intenzita dopravy, frekventovanější migrační toky/dojížďka)</a:t>
            </a:r>
          </a:p>
          <a:p>
            <a:r>
              <a:rPr lang="cs-CZ" sz="1200" dirty="0" smtClean="0"/>
              <a:t>2020 – </a:t>
            </a:r>
            <a:r>
              <a:rPr lang="cs-CZ" sz="1200" dirty="0" err="1" smtClean="0"/>
              <a:t>Pohořelicko</a:t>
            </a:r>
            <a:r>
              <a:rPr lang="cs-CZ" sz="1200" dirty="0" smtClean="0"/>
              <a:t> 5,4 nehody/1 000 obyv., </a:t>
            </a:r>
            <a:r>
              <a:rPr lang="cs-CZ" sz="1200" dirty="0" err="1" smtClean="0"/>
              <a:t>Židlochovicko</a:t>
            </a:r>
            <a:r>
              <a:rPr lang="cs-CZ" sz="1200" dirty="0" smtClean="0"/>
              <a:t> 6,4 nehody/1 000 obyv.</a:t>
            </a:r>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12</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30181223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dirty="0" smtClean="0"/>
              <a:t>Vznik nových cyklotras na území MAS nebo záměry na vybudování, dílčí krátké úseky infrastruktury</a:t>
            </a:r>
          </a:p>
          <a:p>
            <a:r>
              <a:rPr lang="cs-CZ" sz="1200" dirty="0" smtClean="0"/>
              <a:t>Špatně dostupná data, jen sčítání dopravy ŘSD 2010 a 2016 (metodika, roční průměry na základě 13 termínů)</a:t>
            </a:r>
          </a:p>
          <a:p>
            <a:r>
              <a:rPr lang="cs-CZ" sz="1200" dirty="0" smtClean="0">
                <a:solidFill>
                  <a:srgbClr val="00B050"/>
                </a:solidFill>
              </a:rPr>
              <a:t>Cyklostezka Brno-Vídeň </a:t>
            </a:r>
            <a:r>
              <a:rPr lang="cs-CZ" sz="1200" dirty="0" smtClean="0"/>
              <a:t>- na úsecích cyklotras, které vedou po silnici navýšení intenzity </a:t>
            </a:r>
            <a:r>
              <a:rPr lang="cs-CZ" sz="1200" dirty="0" err="1" smtClean="0"/>
              <a:t>cyklodopravy</a:t>
            </a:r>
            <a:r>
              <a:rPr lang="cs-CZ" sz="1200" dirty="0" smtClean="0"/>
              <a:t>/počtu cyklistů  </a:t>
            </a:r>
          </a:p>
          <a:p>
            <a:r>
              <a:rPr lang="cs-CZ" sz="1200" dirty="0" smtClean="0">
                <a:solidFill>
                  <a:srgbClr val="FF0000"/>
                </a:solidFill>
              </a:rPr>
              <a:t>Znojemská vinařská stezka </a:t>
            </a:r>
            <a:r>
              <a:rPr lang="cs-CZ" sz="1200" dirty="0" smtClean="0"/>
              <a:t>= nejdelší a zároveň největší podíl úseků vedoucích po silnici s automobilovým provozem -&gt; obecně pokles počtu cyklistů</a:t>
            </a:r>
          </a:p>
          <a:p>
            <a:r>
              <a:rPr lang="cs-CZ" sz="1200" dirty="0" smtClean="0"/>
              <a:t>Pravděpodobnější je však vzrůstající trend (s ohledem na rozvoj turismu v JMK a rostoucí oblíbenost cyklistiky)</a:t>
            </a:r>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13</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5521537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dirty="0" smtClean="0"/>
              <a:t>MAP</a:t>
            </a:r>
          </a:p>
          <a:p>
            <a:r>
              <a:rPr lang="cs-CZ" sz="1200" dirty="0" smtClean="0"/>
              <a:t>Populační prognózy do 2022 – růst podílu předproduktivní složky </a:t>
            </a:r>
          </a:p>
          <a:p>
            <a:r>
              <a:rPr lang="cs-CZ" sz="1200" dirty="0" err="1" smtClean="0"/>
              <a:t>Židlochovicko</a:t>
            </a:r>
            <a:r>
              <a:rPr lang="cs-CZ" sz="1200" dirty="0" smtClean="0"/>
              <a:t> (zpomaluje) i </a:t>
            </a:r>
            <a:r>
              <a:rPr lang="cs-CZ" sz="1200" dirty="0" err="1" smtClean="0"/>
              <a:t>Pohořelicko</a:t>
            </a:r>
            <a:r>
              <a:rPr lang="cs-CZ" sz="1200" dirty="0" smtClean="0"/>
              <a:t> (silnější)</a:t>
            </a:r>
          </a:p>
          <a:p>
            <a:r>
              <a:rPr lang="cs-CZ" sz="1200" dirty="0" smtClean="0"/>
              <a:t>Navyšování počtu vzdělávacích zařízení, resp. především tříd, navyšování kapacity zařízení, počet zaměstnanců, jídelen, mimoškolních aktivit, volnočasového vzdělávání, příměstských táborů atd.</a:t>
            </a:r>
          </a:p>
          <a:p>
            <a:r>
              <a:rPr lang="cs-CZ" sz="1200" dirty="0" smtClean="0"/>
              <a:t>I přesto docházející kapacita zařízení až nedostačující kapacita (především u MŠ)</a:t>
            </a:r>
          </a:p>
          <a:p>
            <a:r>
              <a:rPr lang="cs-CZ" sz="1200" dirty="0" smtClean="0"/>
              <a:t>(OD 2014) Byla však zrušena jediná speciální třída (</a:t>
            </a:r>
            <a:r>
              <a:rPr lang="cs-CZ" sz="1200" dirty="0" err="1" smtClean="0"/>
              <a:t>Pohořelicko</a:t>
            </a:r>
            <a:r>
              <a:rPr lang="cs-CZ" sz="1200" dirty="0" smtClean="0"/>
              <a:t>)</a:t>
            </a:r>
          </a:p>
          <a:p>
            <a:r>
              <a:rPr lang="cs-CZ" sz="1200" dirty="0" smtClean="0"/>
              <a:t>Data o dojížďce do škol jen ze SLDB 2011 -&gt; dá se však očekávat další posílení dojížďky do Brna</a:t>
            </a:r>
          </a:p>
          <a:p>
            <a:r>
              <a:rPr lang="cs-CZ" sz="1200" dirty="0" smtClean="0"/>
              <a:t>- 2020 8 dětských skupin na území MAS</a:t>
            </a:r>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14</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22222644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12 – Denní stacionář město Židlochovice, Domov Matky Rosy Rajhrad, Oblastní charita Rajhrad, VATA Židlochovice, Betaine </a:t>
            </a:r>
            <a:r>
              <a:rPr lang="cs-CZ" dirty="0" err="1" smtClean="0"/>
              <a:t>Villa</a:t>
            </a:r>
            <a:r>
              <a:rPr lang="cs-CZ" dirty="0" smtClean="0"/>
              <a:t> Martha Hrušovany, Diakonie chráněné bydlení Nosislav, Charita Rajhrad chráněné bydlení sv.</a:t>
            </a:r>
            <a:r>
              <a:rPr lang="cs-CZ" baseline="0" dirty="0" smtClean="0"/>
              <a:t> Luisy, Charita Rajhrad DLBSH, Pečovatelská služba Židlochovice, Charitní pečovatelská služba Rajhrad, SENIORPROJECT Vranovice, Vodící pes Vojkovice</a:t>
            </a:r>
          </a:p>
          <a:p>
            <a:r>
              <a:rPr lang="cs-CZ" baseline="0" dirty="0" smtClean="0"/>
              <a:t>4 – na </a:t>
            </a:r>
            <a:r>
              <a:rPr lang="cs-CZ" baseline="0" dirty="0" err="1" smtClean="0"/>
              <a:t>Pohořelicko</a:t>
            </a:r>
            <a:r>
              <a:rPr lang="cs-CZ" baseline="0" dirty="0" smtClean="0"/>
              <a:t>? Charita Břeclav kontaktní centrum + pečovatelská služba, pečovatelská služba Ivančice, </a:t>
            </a:r>
            <a:r>
              <a:rPr lang="cs-CZ" baseline="0" dirty="0" err="1" smtClean="0"/>
              <a:t>Biliculum</a:t>
            </a:r>
            <a:r>
              <a:rPr lang="cs-CZ" baseline="0" dirty="0" smtClean="0"/>
              <a:t> denní stacionář Mikulov</a:t>
            </a:r>
          </a:p>
          <a:p>
            <a:r>
              <a:rPr lang="cs-CZ" baseline="0" dirty="0" smtClean="0"/>
              <a:t>11 – DLBSH Rajhrad, </a:t>
            </a:r>
            <a:r>
              <a:rPr lang="cs-CZ" baseline="0" dirty="0" err="1" smtClean="0"/>
              <a:t>Vpdící</a:t>
            </a:r>
            <a:r>
              <a:rPr lang="cs-CZ" baseline="0" dirty="0" smtClean="0"/>
              <a:t> pes Vojkovice, SOS vesničky, </a:t>
            </a:r>
            <a:r>
              <a:rPr lang="cs-CZ" baseline="0" dirty="0" err="1" smtClean="0"/>
              <a:t>Romodrom</a:t>
            </a:r>
            <a:r>
              <a:rPr lang="cs-CZ" baseline="0" dirty="0" smtClean="0"/>
              <a:t> terénní programy, Poradna </a:t>
            </a:r>
            <a:r>
              <a:rPr lang="cs-CZ" baseline="0" dirty="0" err="1" smtClean="0"/>
              <a:t>ranné</a:t>
            </a:r>
            <a:r>
              <a:rPr lang="cs-CZ" baseline="0" dirty="0" smtClean="0"/>
              <a:t> péče DOREA + SPRP, DOTYK II sociální rehabilitace + </a:t>
            </a:r>
            <a:r>
              <a:rPr lang="cs-CZ" baseline="0" dirty="0" err="1" smtClean="0"/>
              <a:t>Tyfloservis</a:t>
            </a:r>
            <a:r>
              <a:rPr lang="cs-CZ" baseline="0" dirty="0" smtClean="0"/>
              <a:t>, centrum pro dětský sluch Tamtam, poradenství Persefona, sociální rehabilitace </a:t>
            </a:r>
            <a:r>
              <a:rPr lang="cs-CZ" baseline="0" dirty="0" err="1" smtClean="0"/>
              <a:t>Paspoint</a:t>
            </a:r>
            <a:r>
              <a:rPr lang="cs-CZ" baseline="0" dirty="0" smtClean="0"/>
              <a:t> + Práh Jižní Morava + </a:t>
            </a:r>
            <a:r>
              <a:rPr lang="cs-CZ" baseline="0" dirty="0" err="1" smtClean="0"/>
              <a:t>Tyflocentrum</a:t>
            </a:r>
            <a:endParaRPr lang="cs-CZ" dirty="0" smtClean="0"/>
          </a:p>
          <a:p>
            <a:endParaRPr lang="cs-CZ" dirty="0" smtClean="0"/>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15</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7503983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dirty="0" smtClean="0"/>
              <a:t>2014 -&gt; 2019</a:t>
            </a:r>
          </a:p>
          <a:p>
            <a:r>
              <a:rPr lang="cs-CZ" sz="1200" dirty="0" err="1" smtClean="0"/>
              <a:t>Pohořelicko</a:t>
            </a:r>
            <a:r>
              <a:rPr lang="cs-CZ" sz="1200" dirty="0" smtClean="0"/>
              <a:t> </a:t>
            </a:r>
          </a:p>
          <a:p>
            <a:pPr marL="0" indent="0">
              <a:buNone/>
            </a:pPr>
            <a:r>
              <a:rPr lang="cs-CZ" sz="1200" dirty="0" smtClean="0"/>
              <a:t>– snížilo se % orné půdy (67-&gt;66),</a:t>
            </a:r>
          </a:p>
          <a:p>
            <a:pPr marL="0" indent="0">
              <a:buNone/>
            </a:pPr>
            <a:r>
              <a:rPr lang="cs-CZ" sz="1200" dirty="0" smtClean="0"/>
              <a:t>– navýšilo se % ostatní zemědělské půdy ( vinice, zahrady, ovocné sady, TTP)(5-&gt;6) (růst vinic, zbytek stejně), vodní plochy (5,2-&gt;8).zastavěné plochy a nádvoří (1,6-&gt;1)</a:t>
            </a:r>
          </a:p>
          <a:p>
            <a:r>
              <a:rPr lang="cs-CZ" sz="1200" dirty="0" smtClean="0"/>
              <a:t>Stejné: Ostatní plochy 9, lesní pozemky 10, vodní plochy 8, zastavěné 1</a:t>
            </a:r>
          </a:p>
          <a:p>
            <a:r>
              <a:rPr lang="cs-CZ" sz="1200" dirty="0" smtClean="0"/>
              <a:t>Stále žádné chmelnice</a:t>
            </a:r>
          </a:p>
          <a:p>
            <a:r>
              <a:rPr lang="cs-CZ" sz="1200" dirty="0" err="1" smtClean="0"/>
              <a:t>Židlochovicko</a:t>
            </a:r>
            <a:endParaRPr lang="cs-CZ" sz="1200" dirty="0" smtClean="0"/>
          </a:p>
          <a:p>
            <a:pPr>
              <a:buFontTx/>
              <a:buChar char="-"/>
            </a:pPr>
            <a:r>
              <a:rPr lang="cs-CZ" sz="1200" dirty="0" smtClean="0"/>
              <a:t>Vše stejné: orná půda (69), vinice 3, zahrady 3, ovocné sady 2, TTP 1, lesy 7, vodní plochy 2, zastavěné 2, ostatní 11</a:t>
            </a:r>
          </a:p>
          <a:p>
            <a:r>
              <a:rPr lang="cs-CZ" sz="1200" b="1" dirty="0" smtClean="0"/>
              <a:t>MAS</a:t>
            </a:r>
          </a:p>
          <a:p>
            <a:pPr marL="285750" indent="-285750">
              <a:buFont typeface="Wingdings" panose="05000000000000000000" pitchFamily="2" charset="2"/>
              <a:buChar char="Ø"/>
            </a:pPr>
            <a:r>
              <a:rPr lang="cs-CZ" sz="1200" dirty="0" smtClean="0"/>
              <a:t>Území MAS se změnilo/zvětšilo (změna obcí – ty jsou větší než předešlé), v rámci nového vymezení se však zmenšilo (2014 ha 36 528,4 -&gt; 36 516 ha 2019)</a:t>
            </a:r>
          </a:p>
          <a:p>
            <a:pPr marL="285750" indent="-285750">
              <a:buFont typeface="Wingdings" panose="05000000000000000000" pitchFamily="2" charset="2"/>
              <a:buChar char="Ø"/>
            </a:pPr>
            <a:r>
              <a:rPr lang="cs-CZ" sz="1200" dirty="0" smtClean="0"/>
              <a:t>Kvůli novému vymezení se proměnil i podíl typů ploch v porovnání se SCLLD 2014-2020</a:t>
            </a:r>
          </a:p>
          <a:p>
            <a:pPr marL="285750" indent="-285750">
              <a:buFont typeface="Wingdings" panose="05000000000000000000" pitchFamily="2" charset="2"/>
              <a:buChar char="Ø"/>
            </a:pPr>
            <a:r>
              <a:rPr lang="cs-CZ" sz="1200" dirty="0" smtClean="0"/>
              <a:t>Na novém území MAS se zmenšil podíl/rozloha zemědělského půdního fondu ( i tak stále nadprůměrný oproti okresu, JMK, ČR)</a:t>
            </a:r>
          </a:p>
          <a:p>
            <a:pPr marL="285750" indent="-285750">
              <a:buFont typeface="Wingdings" panose="05000000000000000000" pitchFamily="2" charset="2"/>
              <a:buChar char="Ø"/>
            </a:pPr>
            <a:r>
              <a:rPr lang="cs-CZ" sz="1200" dirty="0" smtClean="0"/>
              <a:t>Stále mimořádně vysoké zornění (91-&gt;91,6)</a:t>
            </a:r>
          </a:p>
          <a:p>
            <a:pPr marL="285750" indent="-285750">
              <a:buFont typeface="Wingdings" panose="05000000000000000000" pitchFamily="2" charset="2"/>
              <a:buChar char="Ø"/>
            </a:pPr>
            <a:r>
              <a:rPr lang="cs-CZ" sz="1200" dirty="0" smtClean="0"/>
              <a:t>Snížení % orné půdy (68-&gt;67)</a:t>
            </a:r>
          </a:p>
          <a:p>
            <a:pPr marL="285750" indent="-285750">
              <a:buFont typeface="Wingdings" panose="05000000000000000000" pitchFamily="2" charset="2"/>
              <a:buChar char="Ø"/>
            </a:pPr>
            <a:r>
              <a:rPr lang="cs-CZ" sz="1200" dirty="0" smtClean="0"/>
              <a:t>Zvýšení % lesní pozemky (8-&gt;9)</a:t>
            </a:r>
          </a:p>
          <a:p>
            <a:pPr marL="285750" indent="-285750">
              <a:buFont typeface="Wingdings" panose="05000000000000000000" pitchFamily="2" charset="2"/>
              <a:buChar char="Ø"/>
            </a:pPr>
            <a:r>
              <a:rPr lang="cs-CZ" sz="1200" dirty="0" smtClean="0"/>
              <a:t>Stejné: zastavené plochy/nádvoří (2), vinice 3, zahrady 2, sady 1, TTP 1, ostatní 10</a:t>
            </a:r>
          </a:p>
          <a:p>
            <a:pPr marL="285750" indent="-285750">
              <a:buFont typeface="Wingdings" panose="05000000000000000000" pitchFamily="2" charset="2"/>
              <a:buChar char="Ø"/>
            </a:pPr>
            <a:r>
              <a:rPr lang="cs-CZ" sz="1200" dirty="0" smtClean="0"/>
              <a:t>V </a:t>
            </a:r>
            <a:r>
              <a:rPr lang="cs-CZ" sz="1200" dirty="0" err="1" smtClean="0"/>
              <a:t>Abs</a:t>
            </a:r>
            <a:r>
              <a:rPr lang="cs-CZ" sz="1200" dirty="0" smtClean="0"/>
              <a:t>. číslech: Nárůst zahrad, ostatních ploch, lesních ploch a zastavěných ploch na úkor orné půdy, ovocných sadů a TTP ( pokračující zábor zemědělské půdy)</a:t>
            </a:r>
          </a:p>
          <a:p>
            <a:pPr marL="285750" indent="-285750">
              <a:buFont typeface="Wingdings" panose="05000000000000000000" pitchFamily="2" charset="2"/>
              <a:buChar char="Ø"/>
            </a:pPr>
            <a:r>
              <a:rPr lang="cs-CZ" sz="1200" dirty="0" smtClean="0"/>
              <a:t>Neproběhla žádná větší diverzifikace krajiny, navyšování ekologické stability</a:t>
            </a:r>
          </a:p>
          <a:p>
            <a:pPr marL="285750" indent="-285750">
              <a:buFont typeface="Wingdings" panose="05000000000000000000" pitchFamily="2" charset="2"/>
              <a:buChar char="Ø"/>
            </a:pPr>
            <a:r>
              <a:rPr lang="cs-CZ" sz="1200" dirty="0" smtClean="0"/>
              <a:t>Stav krajiny se podstatně</a:t>
            </a:r>
            <a:r>
              <a:rPr lang="cs-CZ" sz="1200" baseline="0" dirty="0" smtClean="0"/>
              <a:t> </a:t>
            </a:r>
            <a:r>
              <a:rPr lang="cs-CZ" sz="1200" dirty="0" smtClean="0"/>
              <a:t>nezhoršil/je stejný ALE prohlubující</a:t>
            </a:r>
            <a:r>
              <a:rPr lang="cs-CZ" sz="1200" baseline="0" dirty="0" smtClean="0"/>
              <a:t> se </a:t>
            </a:r>
            <a:r>
              <a:rPr lang="cs-CZ" sz="1200" dirty="0" smtClean="0"/>
              <a:t>klimatické</a:t>
            </a:r>
            <a:r>
              <a:rPr lang="cs-CZ" sz="1200" baseline="0" dirty="0" smtClean="0"/>
              <a:t> změny (sucho)</a:t>
            </a:r>
          </a:p>
          <a:p>
            <a:r>
              <a:rPr lang="cs-CZ" sz="1200" dirty="0" smtClean="0"/>
              <a:t>2014 - 10 maloplošných zvláště chráněných území</a:t>
            </a:r>
            <a:br>
              <a:rPr lang="cs-CZ" sz="1200" dirty="0" smtClean="0"/>
            </a:br>
            <a:r>
              <a:rPr lang="cs-CZ" sz="1200" dirty="0" smtClean="0"/>
              <a:t>2020 – 13 MZCHÚ, 2 s Pasohlávkami (PP Betlém, PR Věstonická nádrž), 1 Syrovice od 2014 (PP </a:t>
            </a:r>
            <a:r>
              <a:rPr lang="cs-CZ" sz="1200" dirty="0" err="1" smtClean="0"/>
              <a:t>Bezourek</a:t>
            </a:r>
            <a:r>
              <a:rPr lang="cs-CZ" sz="1200" dirty="0" smtClean="0"/>
              <a:t>)</a:t>
            </a:r>
          </a:p>
          <a:p>
            <a:r>
              <a:rPr lang="cs-CZ" sz="1200" dirty="0" smtClean="0"/>
              <a:t>NP a VZCHÚ stále nejsou, Přírodní parky – stále Niva Jihlavy a Výhon</a:t>
            </a:r>
          </a:p>
          <a:p>
            <a:r>
              <a:rPr lang="cs-CZ" sz="1200" dirty="0" smtClean="0"/>
              <a:t>Natura 2000 (EVL, Ptačí oblasti) - 2014 (8 EVL), 2020 (10 EVL – přibyla Rumunská bažantnice Měnín a Meandry Jihlavy Pravlov – Medlov/Odrovice + 1 ptačí </a:t>
            </a:r>
            <a:r>
              <a:rPr lang="cs-CZ" sz="1400" dirty="0" smtClean="0"/>
              <a:t>oblast - </a:t>
            </a:r>
            <a:r>
              <a:rPr lang="cs-CZ" sz="1200" dirty="0" smtClean="0"/>
              <a:t>Střední nádrž vodního díla Nové Mlýny Pasohlávky /Ivaň)</a:t>
            </a:r>
          </a:p>
          <a:p>
            <a:r>
              <a:rPr lang="cs-CZ" sz="1200" dirty="0" smtClean="0"/>
              <a:t>Největší znečištění ovzduší - severní část </a:t>
            </a:r>
            <a:r>
              <a:rPr lang="cs-CZ" sz="1200" dirty="0" err="1" smtClean="0"/>
              <a:t>Židlochovicka</a:t>
            </a:r>
            <a:r>
              <a:rPr lang="cs-CZ" sz="1200" dirty="0" smtClean="0"/>
              <a:t> (stacionárních zdroje znečištění, dopravních proudy) -2014 i 2019</a:t>
            </a:r>
          </a:p>
          <a:p>
            <a:r>
              <a:rPr lang="cs-CZ" sz="1200" dirty="0" smtClean="0">
                <a:solidFill>
                  <a:srgbClr val="0070C0"/>
                </a:solidFill>
              </a:rPr>
              <a:t>2014 - vyšší průměrné roční koncentrace suspendovaných částic (frakce PM10 – polétavý prach) v ovzduší (cca 26–28 </a:t>
            </a:r>
            <a:r>
              <a:rPr lang="el-GR" sz="1200" dirty="0" smtClean="0">
                <a:solidFill>
                  <a:srgbClr val="0070C0"/>
                </a:solidFill>
              </a:rPr>
              <a:t>μ</a:t>
            </a:r>
            <a:r>
              <a:rPr lang="cs-CZ" sz="1200" dirty="0" smtClean="0">
                <a:solidFill>
                  <a:srgbClr val="0070C0"/>
                </a:solidFill>
              </a:rPr>
              <a:t>g.m-3), než je běžné (cca 20 </a:t>
            </a:r>
            <a:r>
              <a:rPr lang="el-GR" sz="1200" dirty="0" smtClean="0">
                <a:solidFill>
                  <a:srgbClr val="0070C0"/>
                </a:solidFill>
              </a:rPr>
              <a:t>μ</a:t>
            </a:r>
            <a:r>
              <a:rPr lang="cs-CZ" sz="1200" dirty="0" smtClean="0">
                <a:solidFill>
                  <a:srgbClr val="0070C0"/>
                </a:solidFill>
              </a:rPr>
              <a:t>g.m-3)</a:t>
            </a:r>
          </a:p>
          <a:p>
            <a:r>
              <a:rPr lang="cs-CZ" sz="1200" dirty="0" smtClean="0">
                <a:solidFill>
                  <a:srgbClr val="0070C0"/>
                </a:solidFill>
              </a:rPr>
              <a:t>2019 - (20,1 –28 </a:t>
            </a:r>
            <a:r>
              <a:rPr lang="el-GR" sz="1200" dirty="0" smtClean="0">
                <a:solidFill>
                  <a:srgbClr val="0070C0"/>
                </a:solidFill>
              </a:rPr>
              <a:t>μ</a:t>
            </a:r>
            <a:r>
              <a:rPr lang="cs-CZ" sz="1200" dirty="0" smtClean="0">
                <a:solidFill>
                  <a:srgbClr val="0070C0"/>
                </a:solidFill>
              </a:rPr>
              <a:t>g.m-3) (jen 10,9 % území v tomto intervalu = vyšší koncentrace než je běžné)</a:t>
            </a:r>
          </a:p>
          <a:p>
            <a:r>
              <a:rPr lang="cs-CZ" sz="1200" dirty="0" smtClean="0">
                <a:solidFill>
                  <a:schemeClr val="accent6"/>
                </a:solidFill>
              </a:rPr>
              <a:t>2014 - (NO2) severní úsek D2 a R52, kde jsou průměrné hodnoty za ČR (cca 10 </a:t>
            </a:r>
            <a:r>
              <a:rPr lang="el-GR" sz="1200" dirty="0" smtClean="0">
                <a:solidFill>
                  <a:schemeClr val="accent6"/>
                </a:solidFill>
              </a:rPr>
              <a:t>μ</a:t>
            </a:r>
            <a:r>
              <a:rPr lang="cs-CZ" sz="1200" dirty="0" smtClean="0">
                <a:solidFill>
                  <a:schemeClr val="accent6"/>
                </a:solidFill>
              </a:rPr>
              <a:t>g.m-3) překročeny více než dvojnásobně.</a:t>
            </a:r>
          </a:p>
          <a:p>
            <a:r>
              <a:rPr lang="cs-CZ" sz="1200" dirty="0" smtClean="0">
                <a:solidFill>
                  <a:schemeClr val="accent6"/>
                </a:solidFill>
              </a:rPr>
              <a:t>2019 – nedošlo k překročení imisních limitu NO2 (dle </a:t>
            </a:r>
            <a:r>
              <a:rPr lang="cs-CZ" sz="1200" dirty="0" err="1" smtClean="0">
                <a:solidFill>
                  <a:schemeClr val="accent6"/>
                </a:solidFill>
              </a:rPr>
              <a:t>čhmú</a:t>
            </a:r>
            <a:r>
              <a:rPr lang="cs-CZ" sz="1200" dirty="0" smtClean="0">
                <a:solidFill>
                  <a:schemeClr val="accent6"/>
                </a:solidFill>
              </a:rPr>
              <a:t>), ale koncentrace na S úsecích a v obcích vyšší hodnoty (15 - 19)</a:t>
            </a:r>
          </a:p>
          <a:p>
            <a:r>
              <a:rPr lang="cs-CZ" sz="1200" dirty="0" smtClean="0">
                <a:solidFill>
                  <a:schemeClr val="accent2"/>
                </a:solidFill>
              </a:rPr>
              <a:t>2014 - Poměrně vážný problém představuje překročený imisní limit </a:t>
            </a:r>
            <a:r>
              <a:rPr lang="cs-CZ" sz="1200" dirty="0" err="1" smtClean="0">
                <a:solidFill>
                  <a:schemeClr val="accent2"/>
                </a:solidFill>
              </a:rPr>
              <a:t>benzo</a:t>
            </a:r>
            <a:r>
              <a:rPr lang="cs-CZ" sz="1200" dirty="0" smtClean="0">
                <a:solidFill>
                  <a:schemeClr val="accent2"/>
                </a:solidFill>
              </a:rPr>
              <a:t>(a)pyrenu</a:t>
            </a:r>
          </a:p>
          <a:p>
            <a:r>
              <a:rPr lang="cs-CZ" sz="1200" dirty="0" smtClean="0">
                <a:solidFill>
                  <a:schemeClr val="accent2"/>
                </a:solidFill>
              </a:rPr>
              <a:t>2019 –imisní limit </a:t>
            </a:r>
            <a:r>
              <a:rPr lang="cs-CZ" sz="1200" dirty="0" err="1" smtClean="0">
                <a:solidFill>
                  <a:schemeClr val="accent2"/>
                </a:solidFill>
              </a:rPr>
              <a:t>benzo</a:t>
            </a:r>
            <a:r>
              <a:rPr lang="cs-CZ" sz="1200" dirty="0" smtClean="0">
                <a:solidFill>
                  <a:schemeClr val="accent2"/>
                </a:solidFill>
              </a:rPr>
              <a:t>(a)pyrenu (1) nebyl překročen nikde na území MAS, pouze lokálně pár míst v kategorii 0,7 – 1 ng.m-3</a:t>
            </a:r>
          </a:p>
          <a:p>
            <a:r>
              <a:rPr lang="cs-CZ" sz="1200" dirty="0" smtClean="0"/>
              <a:t>ČHMÚ - Obecně je kvalita ovzduší v 2020 hodnocena jako velmi dobrá až dobrá (</a:t>
            </a:r>
            <a:r>
              <a:rPr lang="cs-CZ" sz="1200" dirty="0" err="1" smtClean="0"/>
              <a:t>Pohořelicko</a:t>
            </a:r>
            <a:r>
              <a:rPr lang="cs-CZ" sz="1200" dirty="0" smtClean="0"/>
              <a:t>) a přijatelná (</a:t>
            </a:r>
            <a:r>
              <a:rPr lang="cs-CZ" sz="1200" dirty="0" err="1" smtClean="0"/>
              <a:t>Židlochovicko</a:t>
            </a:r>
            <a:r>
              <a:rPr lang="cs-CZ" sz="1200" dirty="0" smtClean="0"/>
              <a:t>)</a:t>
            </a:r>
          </a:p>
          <a:p>
            <a:r>
              <a:rPr lang="cs-CZ" sz="1200" dirty="0" smtClean="0"/>
              <a:t>Obecně klesá znečištění ovzduší v regionu a hodnoty nepřekračují imisní limity, i tak jsou však stále problematické vyšší než běžné koncentrace PM10 a NO2 především v S částech regionu v souvislosti s dopravními tepnami</a:t>
            </a:r>
          </a:p>
          <a:p>
            <a:r>
              <a:rPr lang="cs-CZ" sz="1200" dirty="0" smtClean="0"/>
              <a:t>Od 2014 (nejen ovzduší)</a:t>
            </a:r>
          </a:p>
          <a:p>
            <a:r>
              <a:rPr lang="cs-CZ" sz="1200" dirty="0" smtClean="0"/>
              <a:t>2019</a:t>
            </a:r>
          </a:p>
          <a:p>
            <a:r>
              <a:rPr lang="cs-CZ" sz="1200" dirty="0" err="1" smtClean="0"/>
              <a:t>Pohořelicko</a:t>
            </a:r>
            <a:r>
              <a:rPr lang="cs-CZ" sz="1200" dirty="0" smtClean="0"/>
              <a:t> – zemědělské podniky (hl. Sušárna Pohořelice s.r.o. – amoniak do ovzduší), dlouhodobí znečišťovatelé</a:t>
            </a:r>
          </a:p>
          <a:p>
            <a:r>
              <a:rPr lang="cs-CZ" sz="1200" dirty="0" err="1" smtClean="0"/>
              <a:t>Židlochovicko</a:t>
            </a:r>
            <a:r>
              <a:rPr lang="cs-CZ" sz="1200" dirty="0" smtClean="0"/>
              <a:t> – také zemědělské podniky (amoniak)</a:t>
            </a:r>
          </a:p>
          <a:p>
            <a:pPr>
              <a:buFontTx/>
              <a:buChar char="-"/>
            </a:pPr>
            <a:r>
              <a:rPr lang="cs-CZ" sz="1200" dirty="0" smtClean="0"/>
              <a:t>Největší znečišťovatel – AGRIS spol. s.r.o. (jeden z největších už v 2014), veterinární asanace/kafilerie, výroba krmiv</a:t>
            </a:r>
          </a:p>
          <a:p>
            <a:pPr>
              <a:buFontTx/>
              <a:buChar char="-"/>
            </a:pPr>
            <a:r>
              <a:rPr lang="cs-CZ" sz="1200" dirty="0" smtClean="0"/>
              <a:t>Znečišťovatele odpadu kovy už nejsou aktivními znečišťovateli (LAC, s.r.o. – výroba průmyslové elektroniky, </a:t>
            </a:r>
            <a:r>
              <a:rPr lang="cs-CZ" sz="1200" dirty="0" err="1" smtClean="0"/>
              <a:t>Xella</a:t>
            </a:r>
            <a:r>
              <a:rPr lang="cs-CZ" sz="1200" dirty="0" smtClean="0"/>
              <a:t>, s.r.o. – stavební materiál)</a:t>
            </a:r>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16</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7215701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2014 -24 % veškeré zemědělské půdy regionu rozloženo do půdních bloků extrémní plošné rozlohy (přes 60 ha)</a:t>
            </a:r>
          </a:p>
          <a:p>
            <a:r>
              <a:rPr lang="cs-CZ" dirty="0" smtClean="0"/>
              <a:t>2020 – půdní bloky nad 60 ha na 46,3 % zemědělské půdy, půdní celky/díly půdních bloků nad 60 ha na 32,1 % zemědělské půdy</a:t>
            </a:r>
          </a:p>
          <a:p>
            <a:r>
              <a:rPr lang="cs-CZ" dirty="0" smtClean="0"/>
              <a:t>Půdní blok=</a:t>
            </a:r>
            <a:r>
              <a:rPr lang="cs-CZ" baseline="0" dirty="0" smtClean="0"/>
              <a:t> </a:t>
            </a:r>
            <a:r>
              <a:rPr lang="cs-CZ" dirty="0" smtClean="0"/>
              <a:t>Půdní blok představuje: a) souvislou plochu zemědělsky obhospodařované půdy, která je v terénu zřetelně oddělena (např. lesním porostem, zpevněnou komunikací apod.)</a:t>
            </a:r>
          </a:p>
          <a:p>
            <a:r>
              <a:rPr lang="cs-CZ" dirty="0" smtClean="0"/>
              <a:t>Díl</a:t>
            </a:r>
            <a:r>
              <a:rPr lang="cs-CZ" baseline="0" dirty="0" smtClean="0"/>
              <a:t> půdního bloku = </a:t>
            </a:r>
            <a:r>
              <a:rPr lang="cs-CZ" dirty="0" smtClean="0"/>
              <a:t>ž hranice lze identifikovat v terénu a na níž vykonává vlastním jménem a na vlastní odpovědnost zemědělskou činnost fyzická nebo právnická osoba a je na ní pěstován jeden druh zemědělské kultury</a:t>
            </a:r>
          </a:p>
          <a:p>
            <a:endParaRPr lang="cs-CZ" dirty="0" smtClean="0"/>
          </a:p>
          <a:p>
            <a:r>
              <a:rPr lang="cs-CZ" dirty="0" smtClean="0"/>
              <a:t>- provozováno ekologické zemědělství nebo jsou parcely v přechodném období (viz. WMS) (2014 – 1,2 % pozemků, 62 ha v přechodném období 2020 – 4,42 % plochy KÚ -&gt; 2,77 % EKO, 1,65 % přechodné období)</a:t>
            </a:r>
          </a:p>
          <a:p>
            <a:endParaRPr lang="cs-CZ" dirty="0"/>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17</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4093434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dirty="0" smtClean="0"/>
              <a:t>2020 – Podle </a:t>
            </a:r>
            <a:r>
              <a:rPr lang="cs-CZ" sz="1200" dirty="0" err="1" smtClean="0"/>
              <a:t>Czechinvestu</a:t>
            </a:r>
            <a:r>
              <a:rPr lang="cs-CZ" sz="1200" dirty="0" smtClean="0"/>
              <a:t> 1 – zemědělský areál Pohořelice</a:t>
            </a:r>
          </a:p>
          <a:p>
            <a:r>
              <a:rPr lang="cs-CZ" sz="1200" dirty="0" smtClean="0"/>
              <a:t>Podle JMK 4 – administrativní budova + výrobní hala (Hrušovany), kasárna (Ivaň), mlýn (Pohořelice - Nová ves)</a:t>
            </a:r>
          </a:p>
          <a:p>
            <a:r>
              <a:rPr lang="cs-CZ" sz="1200" dirty="0" smtClean="0"/>
              <a:t>Staré zátěže podle SEKM 3 - Staré skládky nebo zemědělská/živočišná produkce, méně průmysl (Pohořelice, Židlochovice, Rajhradice, Syrovice)</a:t>
            </a:r>
          </a:p>
          <a:p>
            <a:r>
              <a:rPr lang="cs-CZ" sz="1200" dirty="0" smtClean="0"/>
              <a:t>Více na </a:t>
            </a:r>
            <a:r>
              <a:rPr lang="cs-CZ" sz="1200" dirty="0" err="1" smtClean="0"/>
              <a:t>Pohořelicku</a:t>
            </a:r>
            <a:endParaRPr lang="cs-CZ" sz="1200" dirty="0" smtClean="0"/>
          </a:p>
          <a:p>
            <a:endParaRPr lang="cs-CZ" sz="1200" dirty="0" smtClean="0"/>
          </a:p>
          <a:p>
            <a:r>
              <a:rPr lang="cs-CZ" sz="1200" dirty="0" smtClean="0"/>
              <a:t>2014 – 2020 - Stejný počet skládek</a:t>
            </a:r>
          </a:p>
          <a:p>
            <a:r>
              <a:rPr lang="cs-CZ" sz="1200" dirty="0" smtClean="0"/>
              <a:t>2014 - 8 sběrných dvorů, 5 jen pro obce samé (Hrušovany u Brna, Rajhradice, Syrovice, Žabčice a Židlochovice) + 3 Ivaň, Pohořelice a Rajhrad</a:t>
            </a:r>
          </a:p>
          <a:p>
            <a:r>
              <a:rPr lang="cs-CZ" sz="1200" dirty="0" smtClean="0"/>
              <a:t>2014 - 5 kompostáren (Vlasatice, </a:t>
            </a:r>
            <a:r>
              <a:rPr lang="cs-CZ" sz="1200" dirty="0" err="1" smtClean="0"/>
              <a:t>Žabčiče</a:t>
            </a:r>
            <a:r>
              <a:rPr lang="cs-CZ" sz="1200" dirty="0" smtClean="0"/>
              <a:t> komerční),(Loděnice, Unkovice, Židlochovice obecní)</a:t>
            </a:r>
          </a:p>
          <a:p>
            <a:pPr marL="0" marR="0" lvl="0" indent="0" algn="l" defTabSz="914400" rtl="0" eaLnBrk="1" fontAlgn="auto" latinLnBrk="0" hangingPunct="1">
              <a:lnSpc>
                <a:spcPct val="100000"/>
              </a:lnSpc>
              <a:spcBef>
                <a:spcPts val="0"/>
              </a:spcBef>
              <a:spcAft>
                <a:spcPts val="0"/>
              </a:spcAft>
              <a:buClrTx/>
              <a:buSzTx/>
              <a:buFontTx/>
              <a:buNone/>
              <a:tabLst/>
              <a:defRPr/>
            </a:pPr>
            <a:r>
              <a:rPr lang="cs-CZ" sz="1200" dirty="0" smtClean="0"/>
              <a:t>2020 - </a:t>
            </a:r>
            <a:r>
              <a:rPr lang="cs-CZ" sz="1200" dirty="0" smtClean="0">
                <a:solidFill>
                  <a:srgbClr val="FF0000"/>
                </a:solidFill>
              </a:rPr>
              <a:t>Poskytovatel svozu odpadu, mobilní svoz odpadu, třídění přímo v domácnostech, provoz sběrných dvorů, sběrných míst, kompostáren? Dotazník?</a:t>
            </a:r>
          </a:p>
          <a:p>
            <a:pPr marL="0" marR="0" lvl="0" indent="0" algn="l" defTabSz="914400" rtl="0" eaLnBrk="1" fontAlgn="auto" latinLnBrk="0" hangingPunct="1">
              <a:lnSpc>
                <a:spcPct val="100000"/>
              </a:lnSpc>
              <a:spcBef>
                <a:spcPts val="0"/>
              </a:spcBef>
              <a:spcAft>
                <a:spcPts val="0"/>
              </a:spcAft>
              <a:buClrTx/>
              <a:buSzTx/>
              <a:buFontTx/>
              <a:buNone/>
              <a:tabLst/>
              <a:defRPr/>
            </a:pPr>
            <a:endParaRPr lang="cs-CZ" sz="1200" dirty="0" smtClean="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cs-CZ" sz="1200" dirty="0" smtClean="0">
                <a:solidFill>
                  <a:srgbClr val="FF0000"/>
                </a:solidFill>
              </a:rPr>
              <a:t>Změna zákona (odpadové hospodářství):</a:t>
            </a:r>
            <a:r>
              <a:rPr lang="cs-CZ" sz="1200" baseline="0" dirty="0" smtClean="0">
                <a:solidFill>
                  <a:srgbClr val="FF0000"/>
                </a:solidFill>
              </a:rPr>
              <a:t> </a:t>
            </a:r>
            <a:r>
              <a:rPr lang="cs-CZ" sz="1200" b="0" i="0" kern="1200" dirty="0" smtClean="0">
                <a:solidFill>
                  <a:schemeClr val="tx1"/>
                </a:solidFill>
                <a:effectLst/>
                <a:latin typeface="+mn-lt"/>
                <a:ea typeface="+mn-ea"/>
                <a:cs typeface="+mn-cs"/>
              </a:rPr>
              <a:t>postupné zvyšování poplatku za ukládání odpadů na skládky, zavedení třídicí slevy z tohoto poplatku pro obce, zákaz skládkování využitelných odpadů od roku 2030 a uzákonění tzv. systému PAYT, tedy systému, kdy občané platí za svoz odpadu podle toho, kolik ho vyhodí do černé popelnice.</a:t>
            </a:r>
          </a:p>
          <a:p>
            <a:pPr marL="0" marR="0" lvl="0" indent="0" algn="l" defTabSz="914400" rtl="0" eaLnBrk="1" fontAlgn="auto" latinLnBrk="0" hangingPunct="1">
              <a:lnSpc>
                <a:spcPct val="100000"/>
              </a:lnSpc>
              <a:spcBef>
                <a:spcPts val="0"/>
              </a:spcBef>
              <a:spcAft>
                <a:spcPts val="0"/>
              </a:spcAft>
              <a:buClrTx/>
              <a:buSzTx/>
              <a:buFontTx/>
              <a:buNone/>
              <a:tabLst/>
              <a:defRPr/>
            </a:pPr>
            <a:r>
              <a:rPr lang="cs-CZ" dirty="0" smtClean="0"/>
              <a:t>navyšování tříděného odpadu (vč. Textil, elektro, tonery, bio, nebezpečný, velkoobjemový, oleje), obecní </a:t>
            </a:r>
            <a:r>
              <a:rPr lang="cs-CZ" dirty="0" err="1" smtClean="0"/>
              <a:t>štěpkovač</a:t>
            </a:r>
            <a:r>
              <a:rPr lang="cs-CZ" dirty="0" smtClean="0"/>
              <a:t>, kompostování, úhradový systém svozu komunálního odpadu (možnost volby četnosti svozu), třídění odpadu u domu (door2door), PAYT</a:t>
            </a:r>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18</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34784969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Příměstský</a:t>
            </a:r>
            <a:r>
              <a:rPr lang="cs-CZ" baseline="0" dirty="0" smtClean="0"/>
              <a:t> region v zázemí velkého města, krátkodobá rekreace až na </a:t>
            </a:r>
            <a:r>
              <a:rPr lang="cs-CZ" baseline="0" dirty="0" err="1" smtClean="0"/>
              <a:t>vyjímku</a:t>
            </a:r>
            <a:r>
              <a:rPr lang="cs-CZ" baseline="0" dirty="0" smtClean="0"/>
              <a:t> Pasohlávky, zmínit </a:t>
            </a:r>
            <a:r>
              <a:rPr lang="cs-CZ" baseline="0" dirty="0" err="1" smtClean="0"/>
              <a:t>aqualand</a:t>
            </a:r>
            <a:r>
              <a:rPr lang="cs-CZ" baseline="0" dirty="0" smtClean="0"/>
              <a:t> a čínské centrum, vinařská turistika </a:t>
            </a:r>
          </a:p>
          <a:p>
            <a:r>
              <a:rPr lang="cs-CZ" baseline="0" dirty="0" smtClean="0"/>
              <a:t>Otázky do diskuze – jsou sklepy, není ubytování -&gt; noční transport do Brna?,</a:t>
            </a:r>
          </a:p>
          <a:p>
            <a:r>
              <a:rPr lang="cs-CZ" sz="1200" kern="1200" dirty="0" smtClean="0">
                <a:solidFill>
                  <a:schemeClr val="tx1"/>
                </a:solidFill>
                <a:effectLst/>
                <a:latin typeface="+mn-lt"/>
                <a:ea typeface="+mn-ea"/>
                <a:cs typeface="+mn-cs"/>
              </a:rPr>
              <a:t>Cyklotrasy na území MAS</a:t>
            </a:r>
          </a:p>
          <a:p>
            <a:pPr lvl="0"/>
            <a:r>
              <a:rPr lang="cs-CZ" sz="1200" kern="1200" dirty="0" smtClean="0">
                <a:solidFill>
                  <a:schemeClr val="tx1"/>
                </a:solidFill>
                <a:effectLst/>
                <a:latin typeface="+mn-lt"/>
                <a:ea typeface="+mn-ea"/>
                <a:cs typeface="+mn-cs"/>
              </a:rPr>
              <a:t>1 cyklotrasa I. třídy (na území MAS = i mezinárodní)</a:t>
            </a:r>
          </a:p>
          <a:p>
            <a:pPr lvl="0"/>
            <a:r>
              <a:rPr lang="cs-CZ" sz="1200" kern="1200" dirty="0" smtClean="0">
                <a:solidFill>
                  <a:schemeClr val="tx1"/>
                </a:solidFill>
                <a:effectLst/>
                <a:latin typeface="+mn-lt"/>
                <a:ea typeface="+mn-ea"/>
                <a:cs typeface="+mn-cs"/>
              </a:rPr>
              <a:t>2 </a:t>
            </a:r>
            <a:r>
              <a:rPr lang="cs-CZ" sz="1200" kern="1200" dirty="0" err="1" smtClean="0">
                <a:solidFill>
                  <a:schemeClr val="tx1"/>
                </a:solidFill>
                <a:effectLst/>
                <a:latin typeface="+mn-lt"/>
                <a:ea typeface="+mn-ea"/>
                <a:cs typeface="+mn-cs"/>
              </a:rPr>
              <a:t>cykotrasy</a:t>
            </a:r>
            <a:r>
              <a:rPr lang="cs-CZ" sz="1200" kern="1200" dirty="0" smtClean="0">
                <a:solidFill>
                  <a:schemeClr val="tx1"/>
                </a:solidFill>
                <a:effectLst/>
                <a:latin typeface="+mn-lt"/>
                <a:ea typeface="+mn-ea"/>
                <a:cs typeface="+mn-cs"/>
              </a:rPr>
              <a:t> III. třídy</a:t>
            </a:r>
          </a:p>
          <a:p>
            <a:pPr lvl="0"/>
            <a:r>
              <a:rPr lang="cs-CZ" sz="1200" kern="1200" dirty="0" smtClean="0">
                <a:solidFill>
                  <a:schemeClr val="tx1"/>
                </a:solidFill>
                <a:effectLst/>
                <a:latin typeface="+mn-lt"/>
                <a:ea typeface="+mn-ea"/>
                <a:cs typeface="+mn-cs"/>
              </a:rPr>
              <a:t>9 cyklotras IV. třídy</a:t>
            </a:r>
          </a:p>
          <a:p>
            <a:pPr lvl="0"/>
            <a:r>
              <a:rPr lang="cs-CZ" sz="1200" kern="1200" dirty="0" smtClean="0">
                <a:solidFill>
                  <a:schemeClr val="tx1"/>
                </a:solidFill>
                <a:effectLst/>
                <a:latin typeface="+mn-lt"/>
                <a:ea typeface="+mn-ea"/>
                <a:cs typeface="+mn-cs"/>
              </a:rPr>
              <a:t>4 mezinárodní</a:t>
            </a:r>
          </a:p>
          <a:p>
            <a:pPr lvl="0"/>
            <a:r>
              <a:rPr lang="cs-CZ" sz="1200" kern="1200" dirty="0" smtClean="0">
                <a:solidFill>
                  <a:schemeClr val="tx1"/>
                </a:solidFill>
                <a:effectLst/>
                <a:latin typeface="+mn-lt"/>
                <a:ea typeface="+mn-ea"/>
                <a:cs typeface="+mn-cs"/>
              </a:rPr>
              <a:t>4 vinařské</a:t>
            </a:r>
          </a:p>
          <a:p>
            <a:pPr lvl="0"/>
            <a:r>
              <a:rPr lang="cs-CZ" sz="1200" kern="1200" dirty="0" smtClean="0">
                <a:solidFill>
                  <a:schemeClr val="tx1"/>
                </a:solidFill>
                <a:effectLst/>
                <a:latin typeface="+mn-lt"/>
                <a:ea typeface="+mn-ea"/>
                <a:cs typeface="+mn-cs"/>
              </a:rPr>
              <a:t>1 místní iniciativa</a:t>
            </a:r>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19</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20589326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Téma</a:t>
            </a:r>
            <a:r>
              <a:rPr lang="cs-CZ" baseline="0" dirty="0" smtClean="0"/>
              <a:t> do diskuze – dostupnost služeb, úroveň služeb na venkově (potraviny, stravování, pošta, ubytování atd.)</a:t>
            </a:r>
          </a:p>
          <a:p>
            <a:r>
              <a:rPr lang="cs-CZ" baseline="0" dirty="0" smtClean="0"/>
              <a:t>Jak to ostatní vnímají?</a:t>
            </a:r>
          </a:p>
          <a:p>
            <a:r>
              <a:rPr lang="cs-CZ" dirty="0" smtClean="0"/>
              <a:t>Přidat bankomat</a:t>
            </a:r>
            <a:endParaRPr lang="cs-CZ" dirty="0"/>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20</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3317960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dirty="0" smtClean="0"/>
              <a:t>2013 – 2019: Stále většina dokončené výstavby (</a:t>
            </a:r>
            <a:r>
              <a:rPr lang="cs-CZ" sz="1200" dirty="0" err="1" smtClean="0"/>
              <a:t>abs</a:t>
            </a:r>
            <a:r>
              <a:rPr lang="cs-CZ" sz="1200" dirty="0" smtClean="0"/>
              <a:t>.)  na území </a:t>
            </a:r>
            <a:r>
              <a:rPr lang="cs-CZ" sz="1200" dirty="0" err="1" smtClean="0"/>
              <a:t>Židlochovicka</a:t>
            </a:r>
            <a:r>
              <a:rPr lang="cs-CZ" sz="1200" dirty="0" smtClean="0"/>
              <a:t>, v posledních letech se však trend začal vyrovnávat, v 2019 pak počet domů na </a:t>
            </a:r>
            <a:r>
              <a:rPr lang="cs-CZ" sz="1200" dirty="0" err="1" smtClean="0"/>
              <a:t>Pohořelicku</a:t>
            </a:r>
            <a:r>
              <a:rPr lang="cs-CZ" sz="1200" dirty="0" smtClean="0"/>
              <a:t> vyšší než na </a:t>
            </a:r>
            <a:r>
              <a:rPr lang="cs-CZ" sz="1200" dirty="0" err="1" smtClean="0"/>
              <a:t>Židlochovicku</a:t>
            </a:r>
            <a:r>
              <a:rPr lang="cs-CZ" sz="1200" dirty="0" smtClean="0"/>
              <a:t> (+ migrační saldo, </a:t>
            </a:r>
            <a:r>
              <a:rPr lang="cs-CZ" sz="1200" dirty="0" err="1" smtClean="0"/>
              <a:t>suburbanizace</a:t>
            </a:r>
            <a:r>
              <a:rPr lang="cs-CZ" sz="1200" dirty="0" smtClean="0"/>
              <a:t>)</a:t>
            </a:r>
          </a:p>
          <a:p>
            <a:r>
              <a:rPr lang="cs-CZ" sz="1200" dirty="0" smtClean="0"/>
              <a:t>Z relativního hlediska (domy/1 000 obyv.) je však výstavba na </a:t>
            </a:r>
            <a:r>
              <a:rPr lang="cs-CZ" sz="1200" dirty="0" err="1" smtClean="0"/>
              <a:t>Pohořelicku</a:t>
            </a:r>
            <a:r>
              <a:rPr lang="cs-CZ" sz="1200" dirty="0" smtClean="0"/>
              <a:t> obvykle vyšší (konzistentně od 2016)</a:t>
            </a:r>
          </a:p>
          <a:p>
            <a:r>
              <a:rPr lang="cs-CZ" sz="1200" dirty="0" smtClean="0"/>
              <a:t>vyšší intenzita výstavby v porovnání s nadřazenými celky</a:t>
            </a:r>
          </a:p>
          <a:p>
            <a:r>
              <a:rPr lang="cs-CZ" sz="1200" dirty="0" smtClean="0"/>
              <a:t>I nadále trend růstu výstavby (do 2019), byť nedosahující takových hodnot jak mezi 2008 a 2014)</a:t>
            </a:r>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2</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40384543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dirty="0" smtClean="0"/>
              <a:t>Počet obyvatel na území MAS (</a:t>
            </a:r>
            <a:r>
              <a:rPr lang="cs-CZ" sz="1200" dirty="0" err="1" smtClean="0"/>
              <a:t>Židlochovicko</a:t>
            </a:r>
            <a:r>
              <a:rPr lang="cs-CZ" sz="1200" dirty="0" smtClean="0"/>
              <a:t> i </a:t>
            </a:r>
            <a:r>
              <a:rPr lang="cs-CZ" sz="1200" dirty="0" err="1" smtClean="0"/>
              <a:t>Pohořelicko</a:t>
            </a:r>
            <a:r>
              <a:rPr lang="cs-CZ" sz="1200" dirty="0" smtClean="0"/>
              <a:t>) od roku 2006 stabilně roste -&gt; příliv z jiných částí kraje, </a:t>
            </a:r>
            <a:r>
              <a:rPr lang="cs-CZ" sz="1200" dirty="0" err="1" smtClean="0"/>
              <a:t>suburbanizace</a:t>
            </a:r>
            <a:endParaRPr lang="cs-CZ" sz="1200" dirty="0" smtClean="0"/>
          </a:p>
          <a:p>
            <a:r>
              <a:rPr lang="cs-CZ" sz="1200" dirty="0" smtClean="0"/>
              <a:t>Meziroční růst počtu obyv. nadále kladný - na </a:t>
            </a:r>
            <a:r>
              <a:rPr lang="cs-CZ" sz="1200" dirty="0" err="1" smtClean="0"/>
              <a:t>Židlochovicku</a:t>
            </a:r>
            <a:r>
              <a:rPr lang="cs-CZ" sz="1200" dirty="0" smtClean="0"/>
              <a:t> zpomaluje/klesá, na </a:t>
            </a:r>
            <a:r>
              <a:rPr lang="cs-CZ" sz="1200" dirty="0" err="1" smtClean="0"/>
              <a:t>Pohořelicku</a:t>
            </a:r>
            <a:r>
              <a:rPr lang="cs-CZ" sz="1200" dirty="0" smtClean="0"/>
              <a:t> roste (vyčerpávání pozemků na </a:t>
            </a:r>
            <a:r>
              <a:rPr lang="cs-CZ" sz="1200" dirty="0" err="1" smtClean="0"/>
              <a:t>Židlochovicku</a:t>
            </a:r>
            <a:r>
              <a:rPr lang="cs-CZ" sz="1200" dirty="0" smtClean="0"/>
              <a:t>)</a:t>
            </a:r>
          </a:p>
          <a:p>
            <a:r>
              <a:rPr lang="cs-CZ" sz="1200" dirty="0" smtClean="0"/>
              <a:t>Hrubá míra přirozeného přírůstku – kladný PP, mírně rostoucí trend v posledním období (reprodukční chování, </a:t>
            </a:r>
            <a:r>
              <a:rPr lang="cs-CZ" sz="1200" dirty="0" err="1" smtClean="0"/>
              <a:t>suburbanizace</a:t>
            </a:r>
            <a:r>
              <a:rPr lang="cs-CZ" sz="1200" dirty="0" smtClean="0"/>
              <a:t>)</a:t>
            </a:r>
          </a:p>
          <a:p>
            <a:r>
              <a:rPr lang="cs-CZ" sz="1200" dirty="0" smtClean="0"/>
              <a:t>Hrubá míra migračního salda – dlouhodobě stoupající trend (</a:t>
            </a:r>
            <a:r>
              <a:rPr lang="cs-CZ" sz="1200" dirty="0" err="1" smtClean="0"/>
              <a:t>suburbanizace</a:t>
            </a:r>
            <a:r>
              <a:rPr lang="cs-CZ" sz="1200" dirty="0" smtClean="0"/>
              <a:t>), v posledních letech klesající trend (meziroční výkyvy) – vyčerpání pozemků na </a:t>
            </a:r>
            <a:r>
              <a:rPr lang="cs-CZ" sz="1200" dirty="0" err="1" smtClean="0"/>
              <a:t>Židlochovicku</a:t>
            </a:r>
            <a:r>
              <a:rPr lang="cs-CZ" sz="1200" dirty="0" smtClean="0"/>
              <a:t>, útlum </a:t>
            </a:r>
            <a:r>
              <a:rPr lang="cs-CZ" sz="1200" dirty="0" err="1" smtClean="0"/>
              <a:t>suburbanizace</a:t>
            </a:r>
            <a:endParaRPr lang="cs-CZ" sz="1200" dirty="0" smtClean="0"/>
          </a:p>
          <a:p>
            <a:r>
              <a:rPr lang="cs-CZ" sz="1200" dirty="0" smtClean="0"/>
              <a:t>Hrubá míra celkového přírůstku – stále kladný celkový přírůstek na území MAS, tvořen zejména migračním, dochází spíše k útlumu/poklesu v posledních letech (2011)</a:t>
            </a:r>
          </a:p>
          <a:p>
            <a:r>
              <a:rPr lang="cs-CZ" sz="1200" dirty="0" smtClean="0"/>
              <a:t>Mezi lety 2013 a 2019 došlo k % nárůstu předproduktivní (kladný PP, reprodukční chování, vliv </a:t>
            </a:r>
            <a:r>
              <a:rPr lang="cs-CZ" sz="1200" dirty="0" err="1" smtClean="0"/>
              <a:t>suburbanizace</a:t>
            </a:r>
            <a:r>
              <a:rPr lang="cs-CZ" sz="1200" dirty="0" smtClean="0"/>
              <a:t>) ale i poproduktivní složky (stárnutí populačně silných ročníků, zvyšování naděje dožití, lékařská péče) v celé MAS (</a:t>
            </a:r>
            <a:r>
              <a:rPr lang="cs-CZ" sz="1200" dirty="0" err="1" smtClean="0"/>
              <a:t>Pohořelicko</a:t>
            </a:r>
            <a:r>
              <a:rPr lang="cs-CZ" sz="1200" dirty="0" smtClean="0"/>
              <a:t> i </a:t>
            </a:r>
            <a:r>
              <a:rPr lang="cs-CZ" sz="1200" dirty="0" err="1" smtClean="0"/>
              <a:t>Židlochovicko</a:t>
            </a:r>
            <a:r>
              <a:rPr lang="cs-CZ" sz="1200" dirty="0" smtClean="0"/>
              <a:t>)</a:t>
            </a:r>
          </a:p>
          <a:p>
            <a:r>
              <a:rPr lang="cs-CZ" sz="1200" dirty="0" smtClean="0"/>
              <a:t>2013-19 růst indexu stáří i ekonomického zatížení a průměrného věku – i tak stále příznivá věková struktura v porovnání s JMK + ČR a dokonce i Brno-venkov</a:t>
            </a:r>
          </a:p>
          <a:p>
            <a:r>
              <a:rPr lang="cs-CZ" sz="1200" dirty="0" err="1" smtClean="0"/>
              <a:t>Židlochovicko</a:t>
            </a:r>
            <a:r>
              <a:rPr lang="cs-CZ" sz="1200" dirty="0" smtClean="0"/>
              <a:t> předproduktivní převládá nad poproduktivní -&gt; nízký index stáří, průměrný věk – velice nízké hodnoty v porovnání s nadřazenými celky, zmlazování populace</a:t>
            </a:r>
          </a:p>
          <a:p>
            <a:r>
              <a:rPr lang="cs-CZ" sz="1200" dirty="0" err="1" smtClean="0"/>
              <a:t>Pohořelicko</a:t>
            </a:r>
            <a:r>
              <a:rPr lang="cs-CZ" sz="1200" dirty="0" smtClean="0"/>
              <a:t> poproduktivní převládá nad předproduktivní -&gt; vyšší index stáří, stárnutí populace, v porovnání s vyššími územními celky (až na okres Brno – venkov, role bezprostředního zázemí Brna vhodného k </a:t>
            </a:r>
            <a:r>
              <a:rPr lang="cs-CZ" sz="1200" dirty="0" err="1" smtClean="0"/>
              <a:t>suburbanizaci</a:t>
            </a:r>
            <a:r>
              <a:rPr lang="cs-CZ" sz="1200" dirty="0" smtClean="0"/>
              <a:t>) však stále nízký </a:t>
            </a:r>
          </a:p>
          <a:p>
            <a:endParaRPr lang="cs-CZ" dirty="0"/>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24</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11666448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datum 3"/>
          <p:cNvSpPr>
            <a:spLocks noGrp="1"/>
          </p:cNvSpPr>
          <p:nvPr>
            <p:ph type="dt" idx="10"/>
          </p:nvPr>
        </p:nvSpPr>
        <p:spPr/>
        <p:txBody>
          <a:bodyPr/>
          <a:lstStyle/>
          <a:p>
            <a:r>
              <a:rPr lang="cs-CZ" smtClean="0"/>
              <a:t>20. 3. 2018</a:t>
            </a:r>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
        <p:nvSpPr>
          <p:cNvPr id="6" name="Zástupný symbol pro záhlaví 5"/>
          <p:cNvSpPr>
            <a:spLocks noGrp="1"/>
          </p:cNvSpPr>
          <p:nvPr>
            <p:ph type="hdr" sz="quarter" idx="12"/>
          </p:nvPr>
        </p:nvSpPr>
        <p:spPr/>
        <p:txBody>
          <a:bodyPr/>
          <a:lstStyle/>
          <a:p>
            <a:r>
              <a:rPr lang="cs-CZ" smtClean="0"/>
              <a:t>Plánování sociálních služeb pro ORP Židlochovice</a:t>
            </a:r>
            <a:endParaRPr lang="cs-CZ"/>
          </a:p>
        </p:txBody>
      </p:sp>
    </p:spTree>
    <p:extLst>
      <p:ext uri="{BB962C8B-B14F-4D97-AF65-F5344CB8AC3E}">
        <p14:creationId xmlns:p14="http://schemas.microsoft.com/office/powerpoint/2010/main" val="2665432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dirty="0" smtClean="0"/>
              <a:t>Počet obyvatel na území MAS (</a:t>
            </a:r>
            <a:r>
              <a:rPr lang="cs-CZ" sz="1200" dirty="0" err="1" smtClean="0"/>
              <a:t>Židlochovicko</a:t>
            </a:r>
            <a:r>
              <a:rPr lang="cs-CZ" sz="1200" dirty="0" smtClean="0"/>
              <a:t> i </a:t>
            </a:r>
            <a:r>
              <a:rPr lang="cs-CZ" sz="1200" dirty="0" err="1" smtClean="0"/>
              <a:t>Pohořelicko</a:t>
            </a:r>
            <a:r>
              <a:rPr lang="cs-CZ" sz="1200" dirty="0" smtClean="0"/>
              <a:t>) od roku 2006 stabilně roste -&gt; příliv z jiných částí kraje, </a:t>
            </a:r>
            <a:r>
              <a:rPr lang="cs-CZ" sz="1200" dirty="0" err="1" smtClean="0"/>
              <a:t>suburbanizace</a:t>
            </a:r>
            <a:endParaRPr lang="cs-CZ" sz="1200" dirty="0" smtClean="0"/>
          </a:p>
          <a:p>
            <a:r>
              <a:rPr lang="cs-CZ" sz="1200" dirty="0" smtClean="0"/>
              <a:t>Meziroční růst počtu obyv. nadále kladný - na </a:t>
            </a:r>
            <a:r>
              <a:rPr lang="cs-CZ" sz="1200" dirty="0" err="1" smtClean="0"/>
              <a:t>Židlochovicku</a:t>
            </a:r>
            <a:r>
              <a:rPr lang="cs-CZ" sz="1200" dirty="0" smtClean="0"/>
              <a:t> zpomaluje/klesá, na </a:t>
            </a:r>
            <a:r>
              <a:rPr lang="cs-CZ" sz="1200" dirty="0" err="1" smtClean="0"/>
              <a:t>Pohořelicku</a:t>
            </a:r>
            <a:r>
              <a:rPr lang="cs-CZ" sz="1200" dirty="0" smtClean="0"/>
              <a:t> roste (vyčerpávání pozemků na </a:t>
            </a:r>
            <a:r>
              <a:rPr lang="cs-CZ" sz="1200" dirty="0" err="1" smtClean="0"/>
              <a:t>Židlochovicku</a:t>
            </a:r>
            <a:r>
              <a:rPr lang="cs-CZ" sz="1200" dirty="0" smtClean="0"/>
              <a:t>)</a:t>
            </a:r>
          </a:p>
          <a:p>
            <a:r>
              <a:rPr lang="cs-CZ" sz="1200" dirty="0" smtClean="0"/>
              <a:t>Hrubá míra přirozeného přírůstku – kladný PP, mírně rostoucí trend v posledním období (reprodukční chování, </a:t>
            </a:r>
            <a:r>
              <a:rPr lang="cs-CZ" sz="1200" dirty="0" err="1" smtClean="0"/>
              <a:t>suburbanizace</a:t>
            </a:r>
            <a:r>
              <a:rPr lang="cs-CZ" sz="1200" dirty="0" smtClean="0"/>
              <a:t>)</a:t>
            </a:r>
          </a:p>
          <a:p>
            <a:r>
              <a:rPr lang="cs-CZ" sz="1200" dirty="0" smtClean="0"/>
              <a:t>Hrubá míra migračního salda – dlouhodobě stoupající trend (</a:t>
            </a:r>
            <a:r>
              <a:rPr lang="cs-CZ" sz="1200" dirty="0" err="1" smtClean="0"/>
              <a:t>suburbanizace</a:t>
            </a:r>
            <a:r>
              <a:rPr lang="cs-CZ" sz="1200" dirty="0" smtClean="0"/>
              <a:t>), v posledních letech klesající trend (meziroční výkyvy) – vyčerpání pozemků na </a:t>
            </a:r>
            <a:r>
              <a:rPr lang="cs-CZ" sz="1200" dirty="0" err="1" smtClean="0"/>
              <a:t>Židlochovicku</a:t>
            </a:r>
            <a:r>
              <a:rPr lang="cs-CZ" sz="1200" dirty="0" smtClean="0"/>
              <a:t>, útlum </a:t>
            </a:r>
            <a:r>
              <a:rPr lang="cs-CZ" sz="1200" dirty="0" err="1" smtClean="0"/>
              <a:t>suburbanizace</a:t>
            </a:r>
            <a:endParaRPr lang="cs-CZ" sz="1200" dirty="0" smtClean="0"/>
          </a:p>
          <a:p>
            <a:r>
              <a:rPr lang="cs-CZ" sz="1200" dirty="0" smtClean="0"/>
              <a:t>Hrubá míra celkového přírůstku – stále kladný celkový přírůstek na území MAS, tvořen zejména migračním, dochází spíše k útlumu/poklesu v posledních letech (2011)</a:t>
            </a:r>
          </a:p>
          <a:p>
            <a:r>
              <a:rPr lang="cs-CZ" sz="1200" dirty="0" smtClean="0"/>
              <a:t>Mezi lety 2013 a 2019 došlo k % nárůstu předproduktivní (kladný PP, reprodukční chování, vliv </a:t>
            </a:r>
            <a:r>
              <a:rPr lang="cs-CZ" sz="1200" dirty="0" err="1" smtClean="0"/>
              <a:t>suburbanizace</a:t>
            </a:r>
            <a:r>
              <a:rPr lang="cs-CZ" sz="1200" dirty="0" smtClean="0"/>
              <a:t>) ale i poproduktivní složky (stárnutí populačně silných ročníků, zvyšování naděje dožití, lékařská péče) v celé MAS (</a:t>
            </a:r>
            <a:r>
              <a:rPr lang="cs-CZ" sz="1200" dirty="0" err="1" smtClean="0"/>
              <a:t>Pohořelicko</a:t>
            </a:r>
            <a:r>
              <a:rPr lang="cs-CZ" sz="1200" dirty="0" smtClean="0"/>
              <a:t> i </a:t>
            </a:r>
            <a:r>
              <a:rPr lang="cs-CZ" sz="1200" dirty="0" err="1" smtClean="0"/>
              <a:t>Židlochovicko</a:t>
            </a:r>
            <a:r>
              <a:rPr lang="cs-CZ" sz="1200" dirty="0" smtClean="0"/>
              <a:t>)</a:t>
            </a:r>
          </a:p>
          <a:p>
            <a:r>
              <a:rPr lang="cs-CZ" sz="1200" dirty="0" smtClean="0"/>
              <a:t>2013-19 růst indexu stáří i ekonomického zatížení a průměrného věku – i tak stále příznivá věková struktura v porovnání s JMK + ČR a dokonce i Brno-venkov</a:t>
            </a:r>
          </a:p>
          <a:p>
            <a:r>
              <a:rPr lang="cs-CZ" sz="1200" dirty="0" err="1" smtClean="0"/>
              <a:t>Židlochovicko</a:t>
            </a:r>
            <a:r>
              <a:rPr lang="cs-CZ" sz="1200" dirty="0" smtClean="0"/>
              <a:t> předproduktivní převládá nad poproduktivní -&gt; nízký index stáří, průměrný věk – velice nízké hodnoty v porovnání s nadřazenými celky, zmlazování populace</a:t>
            </a:r>
          </a:p>
          <a:p>
            <a:r>
              <a:rPr lang="cs-CZ" sz="1200" dirty="0" err="1" smtClean="0"/>
              <a:t>Pohořelicko</a:t>
            </a:r>
            <a:r>
              <a:rPr lang="cs-CZ" sz="1200" dirty="0" smtClean="0"/>
              <a:t> poproduktivní převládá nad předproduktivní -&gt; vyšší index stáří, stárnutí populace, v porovnání s vyššími územními celky (až na okres Brno – venkov, role bezprostředního zázemí Brna vhodného k </a:t>
            </a:r>
            <a:r>
              <a:rPr lang="cs-CZ" sz="1200" dirty="0" err="1" smtClean="0"/>
              <a:t>suburbanizaci</a:t>
            </a:r>
            <a:r>
              <a:rPr lang="cs-CZ" sz="1200" dirty="0" smtClean="0"/>
              <a:t>) však stále nízký </a:t>
            </a:r>
          </a:p>
          <a:p>
            <a:endParaRPr lang="cs-CZ" dirty="0"/>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30</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66251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dirty="0" smtClean="0"/>
              <a:t>Počet obyvatel na území MAS (</a:t>
            </a:r>
            <a:r>
              <a:rPr lang="cs-CZ" sz="1200" dirty="0" err="1" smtClean="0"/>
              <a:t>Židlochovicko</a:t>
            </a:r>
            <a:r>
              <a:rPr lang="cs-CZ" sz="1200" dirty="0" smtClean="0"/>
              <a:t> i </a:t>
            </a:r>
            <a:r>
              <a:rPr lang="cs-CZ" sz="1200" dirty="0" err="1" smtClean="0"/>
              <a:t>Pohořelicko</a:t>
            </a:r>
            <a:r>
              <a:rPr lang="cs-CZ" sz="1200" dirty="0" smtClean="0"/>
              <a:t>) od roku 2006 stabilně roste -&gt; příliv z jiných částí kraje, </a:t>
            </a:r>
            <a:r>
              <a:rPr lang="cs-CZ" sz="1200" dirty="0" err="1" smtClean="0"/>
              <a:t>suburbanizace</a:t>
            </a:r>
            <a:endParaRPr lang="cs-CZ" sz="1200" dirty="0" smtClean="0"/>
          </a:p>
          <a:p>
            <a:r>
              <a:rPr lang="cs-CZ" sz="1200" dirty="0" smtClean="0"/>
              <a:t>Meziroční růst počtu obyv. nadále kladný - na </a:t>
            </a:r>
            <a:r>
              <a:rPr lang="cs-CZ" sz="1200" dirty="0" err="1" smtClean="0"/>
              <a:t>Židlochovicku</a:t>
            </a:r>
            <a:r>
              <a:rPr lang="cs-CZ" sz="1200" dirty="0" smtClean="0"/>
              <a:t> zpomaluje/klesá, na </a:t>
            </a:r>
            <a:r>
              <a:rPr lang="cs-CZ" sz="1200" dirty="0" err="1" smtClean="0"/>
              <a:t>Pohořelicku</a:t>
            </a:r>
            <a:r>
              <a:rPr lang="cs-CZ" sz="1200" dirty="0" smtClean="0"/>
              <a:t> roste (vyčerpávání pozemků na </a:t>
            </a:r>
            <a:r>
              <a:rPr lang="cs-CZ" sz="1200" dirty="0" err="1" smtClean="0"/>
              <a:t>Židlochovicku</a:t>
            </a:r>
            <a:r>
              <a:rPr lang="cs-CZ" sz="1200" dirty="0" smtClean="0"/>
              <a:t>)</a:t>
            </a:r>
          </a:p>
          <a:p>
            <a:r>
              <a:rPr lang="cs-CZ" sz="1200" dirty="0" smtClean="0"/>
              <a:t>Hrubá míra přirozeného přírůstku – kladný PP, mírně rostoucí trend v posledním období (reprodukční chování, </a:t>
            </a:r>
            <a:r>
              <a:rPr lang="cs-CZ" sz="1200" dirty="0" err="1" smtClean="0"/>
              <a:t>suburbanizace</a:t>
            </a:r>
            <a:r>
              <a:rPr lang="cs-CZ" sz="1200" dirty="0" smtClean="0"/>
              <a:t>)</a:t>
            </a:r>
          </a:p>
          <a:p>
            <a:r>
              <a:rPr lang="cs-CZ" sz="1200" dirty="0" smtClean="0"/>
              <a:t>Hrubá míra migračního salda – dlouhodobě stoupající trend (</a:t>
            </a:r>
            <a:r>
              <a:rPr lang="cs-CZ" sz="1200" dirty="0" err="1" smtClean="0"/>
              <a:t>suburbanizace</a:t>
            </a:r>
            <a:r>
              <a:rPr lang="cs-CZ" sz="1200" dirty="0" smtClean="0"/>
              <a:t>), v posledních letech klesající trend (meziroční výkyvy) – vyčerpání pozemků na </a:t>
            </a:r>
            <a:r>
              <a:rPr lang="cs-CZ" sz="1200" dirty="0" err="1" smtClean="0"/>
              <a:t>Židlochovicku</a:t>
            </a:r>
            <a:r>
              <a:rPr lang="cs-CZ" sz="1200" dirty="0" smtClean="0"/>
              <a:t>, útlum </a:t>
            </a:r>
            <a:r>
              <a:rPr lang="cs-CZ" sz="1200" dirty="0" err="1" smtClean="0"/>
              <a:t>suburbanizace</a:t>
            </a:r>
            <a:endParaRPr lang="cs-CZ" sz="1200" dirty="0" smtClean="0"/>
          </a:p>
          <a:p>
            <a:r>
              <a:rPr lang="cs-CZ" sz="1200" dirty="0" smtClean="0"/>
              <a:t>Hrubá míra celkového přírůstku – stále kladný celkový přírůstek na území MAS, tvořen zejména migračním, dochází spíše k útlumu/poklesu v posledních letech (2011)</a:t>
            </a:r>
          </a:p>
          <a:p>
            <a:r>
              <a:rPr lang="cs-CZ" sz="1200" dirty="0" smtClean="0"/>
              <a:t>Mezi lety 2013 a 2019 došlo k % nárůstu předproduktivní (kladný PP, reprodukční chování, vliv </a:t>
            </a:r>
            <a:r>
              <a:rPr lang="cs-CZ" sz="1200" dirty="0" err="1" smtClean="0"/>
              <a:t>suburbanizace</a:t>
            </a:r>
            <a:r>
              <a:rPr lang="cs-CZ" sz="1200" dirty="0" smtClean="0"/>
              <a:t>) ale i poproduktivní složky (stárnutí populačně silných ročníků, zvyšování naděje dožití, lékařská péče) v celé MAS (</a:t>
            </a:r>
            <a:r>
              <a:rPr lang="cs-CZ" sz="1200" dirty="0" err="1" smtClean="0"/>
              <a:t>Pohořelicko</a:t>
            </a:r>
            <a:r>
              <a:rPr lang="cs-CZ" sz="1200" dirty="0" smtClean="0"/>
              <a:t> i </a:t>
            </a:r>
            <a:r>
              <a:rPr lang="cs-CZ" sz="1200" dirty="0" err="1" smtClean="0"/>
              <a:t>Židlochovicko</a:t>
            </a:r>
            <a:r>
              <a:rPr lang="cs-CZ" sz="1200" dirty="0" smtClean="0"/>
              <a:t>)</a:t>
            </a:r>
          </a:p>
          <a:p>
            <a:r>
              <a:rPr lang="cs-CZ" sz="1200" dirty="0" smtClean="0"/>
              <a:t>2013-19 růst indexu stáří i ekonomického zatížení a průměrného věku – i tak stále příznivá věková struktura v porovnání s JMK + ČR a dokonce i Brno-venkov</a:t>
            </a:r>
          </a:p>
          <a:p>
            <a:r>
              <a:rPr lang="cs-CZ" sz="1200" dirty="0" err="1" smtClean="0"/>
              <a:t>Židlochovicko</a:t>
            </a:r>
            <a:r>
              <a:rPr lang="cs-CZ" sz="1200" dirty="0" smtClean="0"/>
              <a:t> předproduktivní převládá nad poproduktivní -&gt; nízký index stáří, průměrný věk – velice nízké hodnoty v porovnání s nadřazenými celky, zmlazování populace</a:t>
            </a:r>
          </a:p>
          <a:p>
            <a:r>
              <a:rPr lang="cs-CZ" sz="1200" dirty="0" err="1" smtClean="0"/>
              <a:t>Pohořelicko</a:t>
            </a:r>
            <a:r>
              <a:rPr lang="cs-CZ" sz="1200" dirty="0" smtClean="0"/>
              <a:t> poproduktivní převládá nad předproduktivní -&gt; vyšší index stáří, stárnutí populace, v porovnání s vyššími územními celky (až na okres Brno – venkov, role bezprostředního zázemí Brna vhodného k </a:t>
            </a:r>
            <a:r>
              <a:rPr lang="cs-CZ" sz="1200" dirty="0" err="1" smtClean="0"/>
              <a:t>suburbanizaci</a:t>
            </a:r>
            <a:r>
              <a:rPr lang="cs-CZ" sz="1200" dirty="0" smtClean="0"/>
              <a:t>) však stále nízký </a:t>
            </a:r>
          </a:p>
          <a:p>
            <a:endParaRPr lang="cs-CZ" dirty="0"/>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3</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1183459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dirty="0" smtClean="0"/>
              <a:t>Počet obyvatel na území MAS (</a:t>
            </a:r>
            <a:r>
              <a:rPr lang="cs-CZ" sz="1200" dirty="0" err="1" smtClean="0"/>
              <a:t>Židlochovicko</a:t>
            </a:r>
            <a:r>
              <a:rPr lang="cs-CZ" sz="1200" dirty="0" smtClean="0"/>
              <a:t> i </a:t>
            </a:r>
            <a:r>
              <a:rPr lang="cs-CZ" sz="1200" dirty="0" err="1" smtClean="0"/>
              <a:t>Pohořelicko</a:t>
            </a:r>
            <a:r>
              <a:rPr lang="cs-CZ" sz="1200" dirty="0" smtClean="0"/>
              <a:t>) od roku 2006 stabilně roste -&gt; příliv z jiných částí kraje, </a:t>
            </a:r>
            <a:r>
              <a:rPr lang="cs-CZ" sz="1200" dirty="0" err="1" smtClean="0"/>
              <a:t>suburbanizace</a:t>
            </a:r>
            <a:endParaRPr lang="cs-CZ" sz="1200" dirty="0" smtClean="0"/>
          </a:p>
          <a:p>
            <a:r>
              <a:rPr lang="cs-CZ" sz="1200" dirty="0" smtClean="0"/>
              <a:t>Meziroční růst počtu obyv. nadále kladný - na </a:t>
            </a:r>
            <a:r>
              <a:rPr lang="cs-CZ" sz="1200" dirty="0" err="1" smtClean="0"/>
              <a:t>Židlochovicku</a:t>
            </a:r>
            <a:r>
              <a:rPr lang="cs-CZ" sz="1200" dirty="0" smtClean="0"/>
              <a:t> zpomaluje/klesá, na </a:t>
            </a:r>
            <a:r>
              <a:rPr lang="cs-CZ" sz="1200" dirty="0" err="1" smtClean="0"/>
              <a:t>Pohořelicku</a:t>
            </a:r>
            <a:r>
              <a:rPr lang="cs-CZ" sz="1200" dirty="0" smtClean="0"/>
              <a:t> roste (vyčerpávání pozemků na </a:t>
            </a:r>
            <a:r>
              <a:rPr lang="cs-CZ" sz="1200" dirty="0" err="1" smtClean="0"/>
              <a:t>Židlochovicku</a:t>
            </a:r>
            <a:r>
              <a:rPr lang="cs-CZ" sz="1200" dirty="0" smtClean="0"/>
              <a:t>)</a:t>
            </a:r>
          </a:p>
          <a:p>
            <a:r>
              <a:rPr lang="cs-CZ" sz="1200" dirty="0" smtClean="0"/>
              <a:t>Hrubá míra přirozeného přírůstku – kladný PP, mírně rostoucí trend v posledním období (reprodukční chování, </a:t>
            </a:r>
            <a:r>
              <a:rPr lang="cs-CZ" sz="1200" dirty="0" err="1" smtClean="0"/>
              <a:t>suburbanizace</a:t>
            </a:r>
            <a:r>
              <a:rPr lang="cs-CZ" sz="1200" dirty="0" smtClean="0"/>
              <a:t>)</a:t>
            </a:r>
          </a:p>
          <a:p>
            <a:r>
              <a:rPr lang="cs-CZ" sz="1200" dirty="0" smtClean="0"/>
              <a:t>Hrubá míra migračního salda – dlouhodobě stoupající trend (</a:t>
            </a:r>
            <a:r>
              <a:rPr lang="cs-CZ" sz="1200" dirty="0" err="1" smtClean="0"/>
              <a:t>suburbanizace</a:t>
            </a:r>
            <a:r>
              <a:rPr lang="cs-CZ" sz="1200" dirty="0" smtClean="0"/>
              <a:t>), v posledních letech klesající trend (meziroční výkyvy) – vyčerpání pozemků na </a:t>
            </a:r>
            <a:r>
              <a:rPr lang="cs-CZ" sz="1200" dirty="0" err="1" smtClean="0"/>
              <a:t>Židlochovicku</a:t>
            </a:r>
            <a:r>
              <a:rPr lang="cs-CZ" sz="1200" dirty="0" smtClean="0"/>
              <a:t>, útlum </a:t>
            </a:r>
            <a:r>
              <a:rPr lang="cs-CZ" sz="1200" dirty="0" err="1" smtClean="0"/>
              <a:t>suburbanizace</a:t>
            </a:r>
            <a:endParaRPr lang="cs-CZ" sz="1200" dirty="0" smtClean="0"/>
          </a:p>
          <a:p>
            <a:r>
              <a:rPr lang="cs-CZ" sz="1200" dirty="0" smtClean="0"/>
              <a:t>Hrubá míra celkového přírůstku – stále kladný celkový přírůstek na území MAS, tvořen zejména migračním, dochází spíše k útlumu/poklesu v posledních letech (2011)</a:t>
            </a:r>
          </a:p>
          <a:p>
            <a:r>
              <a:rPr lang="cs-CZ" sz="1200" dirty="0" smtClean="0"/>
              <a:t>Mezi lety 2013 a 2019 došlo k % nárůstu předproduktivní (kladný PP, reprodukční chování, vliv </a:t>
            </a:r>
            <a:r>
              <a:rPr lang="cs-CZ" sz="1200" dirty="0" err="1" smtClean="0"/>
              <a:t>suburbanizace</a:t>
            </a:r>
            <a:r>
              <a:rPr lang="cs-CZ" sz="1200" dirty="0" smtClean="0"/>
              <a:t>) ale i poproduktivní složky (stárnutí populačně silných ročníků, zvyšování naděje dožití, lékařská péče) v celé MAS (</a:t>
            </a:r>
            <a:r>
              <a:rPr lang="cs-CZ" sz="1200" dirty="0" err="1" smtClean="0"/>
              <a:t>Pohořelicko</a:t>
            </a:r>
            <a:r>
              <a:rPr lang="cs-CZ" sz="1200" dirty="0" smtClean="0"/>
              <a:t> i </a:t>
            </a:r>
            <a:r>
              <a:rPr lang="cs-CZ" sz="1200" dirty="0" err="1" smtClean="0"/>
              <a:t>Židlochovicko</a:t>
            </a:r>
            <a:r>
              <a:rPr lang="cs-CZ" sz="1200" dirty="0" smtClean="0"/>
              <a:t>)</a:t>
            </a:r>
          </a:p>
          <a:p>
            <a:r>
              <a:rPr lang="cs-CZ" sz="1200" dirty="0" smtClean="0"/>
              <a:t>2013-19 růst indexu stáří i ekonomického zatížení a průměrného věku – i tak stále příznivá věková struktura v porovnání s JMK + ČR a dokonce i Brno-venkov</a:t>
            </a:r>
          </a:p>
          <a:p>
            <a:r>
              <a:rPr lang="cs-CZ" sz="1200" dirty="0" err="1" smtClean="0"/>
              <a:t>Židlochovicko</a:t>
            </a:r>
            <a:r>
              <a:rPr lang="cs-CZ" sz="1200" dirty="0" smtClean="0"/>
              <a:t> předproduktivní převládá nad poproduktivní -&gt; nízký index stáří, průměrný věk – velice nízké hodnoty v porovnání s nadřazenými celky, zmlazování populace</a:t>
            </a:r>
          </a:p>
          <a:p>
            <a:r>
              <a:rPr lang="cs-CZ" sz="1200" dirty="0" err="1" smtClean="0"/>
              <a:t>Pohořelicko</a:t>
            </a:r>
            <a:r>
              <a:rPr lang="cs-CZ" sz="1200" dirty="0" smtClean="0"/>
              <a:t> poproduktivní převládá nad předproduktivní -&gt; vyšší index stáří, stárnutí populace, v porovnání s vyššími územními celky (až na okres Brno – venkov, role bezprostředního zázemí Brna vhodného k </a:t>
            </a:r>
            <a:r>
              <a:rPr lang="cs-CZ" sz="1200" dirty="0" err="1" smtClean="0"/>
              <a:t>suburbanizaci</a:t>
            </a:r>
            <a:r>
              <a:rPr lang="cs-CZ" sz="1200" dirty="0" smtClean="0"/>
              <a:t>) však stále nízký </a:t>
            </a:r>
          </a:p>
          <a:p>
            <a:endParaRPr lang="cs-CZ" dirty="0"/>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5</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274843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6</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4082050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285750" indent="-285750">
              <a:buFont typeface="Arial" panose="020B0604020202020204" pitchFamily="34" charset="0"/>
              <a:buChar char="•"/>
            </a:pPr>
            <a:r>
              <a:rPr lang="cs-CZ" sz="1200" dirty="0" smtClean="0"/>
              <a:t>Změna v porovnání s předcházejícím obdobím 2016-2020</a:t>
            </a:r>
          </a:p>
          <a:p>
            <a:pPr marL="285750" indent="-285750">
              <a:buFont typeface="Arial" panose="020B0604020202020204" pitchFamily="34" charset="0"/>
              <a:buChar char="•"/>
            </a:pPr>
            <a:r>
              <a:rPr lang="cs-CZ" sz="1200" dirty="0" smtClean="0"/>
              <a:t>- Kupařovice, Němčičky, + Měnín, Pasohlávky</a:t>
            </a:r>
          </a:p>
          <a:p>
            <a:pPr marL="285750" indent="-285750">
              <a:buFont typeface="Arial" panose="020B0604020202020204" pitchFamily="34" charset="0"/>
              <a:buChar char="•"/>
            </a:pPr>
            <a:r>
              <a:rPr lang="cs-CZ" sz="1200" dirty="0" smtClean="0"/>
              <a:t>Hustota zalidnění vzrostla o 7,8 % (ze 118 na 127)</a:t>
            </a:r>
          </a:p>
          <a:p>
            <a:pPr marL="285750" indent="-285750">
              <a:buFont typeface="Arial" panose="020B0604020202020204" pitchFamily="34" charset="0"/>
              <a:buChar char="•"/>
            </a:pPr>
            <a:r>
              <a:rPr lang="cs-CZ" sz="1200" dirty="0" smtClean="0"/>
              <a:t>důvodem </a:t>
            </a:r>
            <a:r>
              <a:rPr lang="cs-CZ" sz="1200" dirty="0" err="1" smtClean="0"/>
              <a:t>Židlochovicko</a:t>
            </a:r>
            <a:r>
              <a:rPr lang="cs-CZ" sz="1200" dirty="0" smtClean="0"/>
              <a:t>/změny obcí MAS (nadprůměrná hustota v porovnání s nadřazenými celky)</a:t>
            </a:r>
          </a:p>
          <a:p>
            <a:pPr marL="285750" indent="-285750">
              <a:buFont typeface="Arial" panose="020B0604020202020204" pitchFamily="34" charset="0"/>
              <a:buChar char="•"/>
            </a:pPr>
            <a:r>
              <a:rPr lang="cs-CZ" sz="1200" dirty="0" smtClean="0"/>
              <a:t>Velikostně větší obce, populační růst i menších obcí</a:t>
            </a:r>
          </a:p>
          <a:p>
            <a:pPr marL="285750" indent="-285750">
              <a:buFont typeface="Arial" panose="020B0604020202020204" pitchFamily="34" charset="0"/>
              <a:buChar char="•"/>
            </a:pPr>
            <a:r>
              <a:rPr lang="cs-CZ" sz="1200" dirty="0" smtClean="0"/>
              <a:t>největší podíl obyv. (36,3/34,5 %) stále v obcích velikostní kategorie 2 000 – 3 999 obyv.</a:t>
            </a:r>
          </a:p>
          <a:p>
            <a:pPr marL="285750" indent="-285750">
              <a:buFont typeface="Arial" panose="020B0604020202020204" pitchFamily="34" charset="0"/>
              <a:buChar char="•"/>
            </a:pPr>
            <a:r>
              <a:rPr lang="cs-CZ" sz="1200" dirty="0" smtClean="0"/>
              <a:t>Od 1999 do 2019 nárůst počtu obyv. v MAS na 123,5 % původní hodnoty, daleko významnější nárůst </a:t>
            </a:r>
            <a:r>
              <a:rPr lang="cs-CZ" sz="1200" dirty="0" err="1" smtClean="0"/>
              <a:t>Židlochovicko</a:t>
            </a:r>
            <a:r>
              <a:rPr lang="cs-CZ" sz="1200" dirty="0" smtClean="0"/>
              <a:t> (127 %) než </a:t>
            </a:r>
            <a:r>
              <a:rPr lang="cs-CZ" sz="1200" dirty="0" err="1" smtClean="0"/>
              <a:t>Pohořelicko</a:t>
            </a:r>
            <a:r>
              <a:rPr lang="cs-CZ" sz="1200" dirty="0" smtClean="0"/>
              <a:t> (117 %) (</a:t>
            </a:r>
            <a:r>
              <a:rPr lang="cs-CZ" sz="1200" dirty="0" err="1" smtClean="0"/>
              <a:t>suburbanizace</a:t>
            </a:r>
            <a:r>
              <a:rPr lang="cs-CZ" sz="1200" dirty="0" smtClean="0"/>
              <a:t>, vliv blízkosti Brna)</a:t>
            </a:r>
          </a:p>
          <a:p>
            <a:endParaRPr lang="cs-CZ" dirty="0"/>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7</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1463850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dirty="0" smtClean="0"/>
              <a:t>Počet obyvatel na území MAS (</a:t>
            </a:r>
            <a:r>
              <a:rPr lang="cs-CZ" sz="1200" dirty="0" err="1" smtClean="0"/>
              <a:t>Židlochovicko</a:t>
            </a:r>
            <a:r>
              <a:rPr lang="cs-CZ" sz="1200" dirty="0" smtClean="0"/>
              <a:t> i </a:t>
            </a:r>
            <a:r>
              <a:rPr lang="cs-CZ" sz="1200" dirty="0" err="1" smtClean="0"/>
              <a:t>Pohořelicko</a:t>
            </a:r>
            <a:r>
              <a:rPr lang="cs-CZ" sz="1200" dirty="0" smtClean="0"/>
              <a:t>) od roku 2006 stabilně roste -&gt; příliv z jiných částí kraje, </a:t>
            </a:r>
            <a:r>
              <a:rPr lang="cs-CZ" sz="1200" dirty="0" err="1" smtClean="0"/>
              <a:t>suburbanizace</a:t>
            </a:r>
            <a:endParaRPr lang="cs-CZ" sz="1200" dirty="0" smtClean="0"/>
          </a:p>
          <a:p>
            <a:r>
              <a:rPr lang="cs-CZ" sz="1200" dirty="0" smtClean="0"/>
              <a:t>Meziroční růst počtu obyv. nadále kladný - na </a:t>
            </a:r>
            <a:r>
              <a:rPr lang="cs-CZ" sz="1200" dirty="0" err="1" smtClean="0"/>
              <a:t>Židlochovicku</a:t>
            </a:r>
            <a:r>
              <a:rPr lang="cs-CZ" sz="1200" dirty="0" smtClean="0"/>
              <a:t> zpomaluje/klesá, na </a:t>
            </a:r>
            <a:r>
              <a:rPr lang="cs-CZ" sz="1200" dirty="0" err="1" smtClean="0"/>
              <a:t>Pohořelicku</a:t>
            </a:r>
            <a:r>
              <a:rPr lang="cs-CZ" sz="1200" dirty="0" smtClean="0"/>
              <a:t> roste (vyčerpávání pozemků na </a:t>
            </a:r>
            <a:r>
              <a:rPr lang="cs-CZ" sz="1200" dirty="0" err="1" smtClean="0"/>
              <a:t>Židlochovicku</a:t>
            </a:r>
            <a:r>
              <a:rPr lang="cs-CZ" sz="1200" dirty="0" smtClean="0"/>
              <a:t>)</a:t>
            </a:r>
          </a:p>
          <a:p>
            <a:r>
              <a:rPr lang="cs-CZ" sz="1200" dirty="0" smtClean="0"/>
              <a:t>Hrubá míra přirozeného přírůstku – kladný PP, mírně rostoucí trend v posledním období (reprodukční chování, </a:t>
            </a:r>
            <a:r>
              <a:rPr lang="cs-CZ" sz="1200" dirty="0" err="1" smtClean="0"/>
              <a:t>suburbanizace</a:t>
            </a:r>
            <a:r>
              <a:rPr lang="cs-CZ" sz="1200" dirty="0" smtClean="0"/>
              <a:t>)</a:t>
            </a:r>
          </a:p>
          <a:p>
            <a:r>
              <a:rPr lang="cs-CZ" sz="1200" dirty="0" smtClean="0"/>
              <a:t>Hrubá míra migračního salda – dlouhodobě stoupající trend (</a:t>
            </a:r>
            <a:r>
              <a:rPr lang="cs-CZ" sz="1200" dirty="0" err="1" smtClean="0"/>
              <a:t>suburbanizace</a:t>
            </a:r>
            <a:r>
              <a:rPr lang="cs-CZ" sz="1200" dirty="0" smtClean="0"/>
              <a:t>), v posledních letech klesající trend (meziroční výkyvy) – vyčerpání pozemků na </a:t>
            </a:r>
            <a:r>
              <a:rPr lang="cs-CZ" sz="1200" dirty="0" err="1" smtClean="0"/>
              <a:t>Židlochovicku</a:t>
            </a:r>
            <a:r>
              <a:rPr lang="cs-CZ" sz="1200" dirty="0" smtClean="0"/>
              <a:t>, útlum </a:t>
            </a:r>
            <a:r>
              <a:rPr lang="cs-CZ" sz="1200" dirty="0" err="1" smtClean="0"/>
              <a:t>suburbanizace</a:t>
            </a:r>
            <a:endParaRPr lang="cs-CZ" sz="1200" dirty="0" smtClean="0"/>
          </a:p>
          <a:p>
            <a:r>
              <a:rPr lang="cs-CZ" sz="1200" dirty="0" smtClean="0"/>
              <a:t>Hrubá míra celkového přírůstku – stále kladný celkový přírůstek na území MAS, tvořen zejména migračním, dochází spíše k útlumu/poklesu v posledních letech (2011)</a:t>
            </a:r>
          </a:p>
          <a:p>
            <a:r>
              <a:rPr lang="cs-CZ" sz="1200" dirty="0" smtClean="0"/>
              <a:t>Mezi lety 2013 a 2019 došlo k % nárůstu předproduktivní (kladný PP, reprodukční chování, vliv </a:t>
            </a:r>
            <a:r>
              <a:rPr lang="cs-CZ" sz="1200" dirty="0" err="1" smtClean="0"/>
              <a:t>suburbanizace</a:t>
            </a:r>
            <a:r>
              <a:rPr lang="cs-CZ" sz="1200" dirty="0" smtClean="0"/>
              <a:t>) ale i poproduktivní složky (stárnutí populačně silných ročníků, zvyšování naděje dožití, lékařská péče) v celé MAS (</a:t>
            </a:r>
            <a:r>
              <a:rPr lang="cs-CZ" sz="1200" dirty="0" err="1" smtClean="0"/>
              <a:t>Pohořelicko</a:t>
            </a:r>
            <a:r>
              <a:rPr lang="cs-CZ" sz="1200" dirty="0" smtClean="0"/>
              <a:t> i </a:t>
            </a:r>
            <a:r>
              <a:rPr lang="cs-CZ" sz="1200" dirty="0" err="1" smtClean="0"/>
              <a:t>Židlochovicko</a:t>
            </a:r>
            <a:r>
              <a:rPr lang="cs-CZ" sz="1200" dirty="0" smtClean="0"/>
              <a:t>)</a:t>
            </a:r>
          </a:p>
          <a:p>
            <a:r>
              <a:rPr lang="cs-CZ" sz="1200" dirty="0" smtClean="0"/>
              <a:t>2013-19 růst indexu stáří i ekonomického zatížení a průměrného věku – i tak stále příznivá věková struktura v porovnání s JMK + ČR a dokonce i Brno-venkov</a:t>
            </a:r>
          </a:p>
          <a:p>
            <a:r>
              <a:rPr lang="cs-CZ" sz="1200" dirty="0" err="1" smtClean="0"/>
              <a:t>Židlochovicko</a:t>
            </a:r>
            <a:r>
              <a:rPr lang="cs-CZ" sz="1200" dirty="0" smtClean="0"/>
              <a:t> předproduktivní převládá nad poproduktivní -&gt; nízký index stáří, průměrný věk – velice nízké hodnoty v porovnání s nadřazenými celky, zmlazování populace</a:t>
            </a:r>
          </a:p>
          <a:p>
            <a:r>
              <a:rPr lang="cs-CZ" sz="1200" dirty="0" err="1" smtClean="0"/>
              <a:t>Pohořelicko</a:t>
            </a:r>
            <a:r>
              <a:rPr lang="cs-CZ" sz="1200" dirty="0" smtClean="0"/>
              <a:t> poproduktivní převládá nad předproduktivní -&gt; vyšší index stáří, stárnutí populace, v porovnání s vyššími územními celky (až na okres Brno – venkov, role bezprostředního zázemí Brna vhodného k </a:t>
            </a:r>
            <a:r>
              <a:rPr lang="cs-CZ" sz="1200" dirty="0" err="1" smtClean="0"/>
              <a:t>suburbanizaci</a:t>
            </a:r>
            <a:r>
              <a:rPr lang="cs-CZ" sz="1200" dirty="0" smtClean="0"/>
              <a:t>) však stále nízký </a:t>
            </a:r>
          </a:p>
          <a:p>
            <a:endParaRPr lang="cs-CZ" dirty="0"/>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8</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1794585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dirty="0" smtClean="0"/>
              <a:t>2013 – 2019: Stále většina dokončené výstavby (</a:t>
            </a:r>
            <a:r>
              <a:rPr lang="cs-CZ" sz="1200" dirty="0" err="1" smtClean="0"/>
              <a:t>abs</a:t>
            </a:r>
            <a:r>
              <a:rPr lang="cs-CZ" sz="1200" dirty="0" smtClean="0"/>
              <a:t>.)  na území </a:t>
            </a:r>
            <a:r>
              <a:rPr lang="cs-CZ" sz="1200" dirty="0" err="1" smtClean="0"/>
              <a:t>Židlochovicka</a:t>
            </a:r>
            <a:r>
              <a:rPr lang="cs-CZ" sz="1200" dirty="0" smtClean="0"/>
              <a:t>, v posledních letech se však trend začal vyrovnávat, v 2019 pak počet domů na </a:t>
            </a:r>
            <a:r>
              <a:rPr lang="cs-CZ" sz="1200" dirty="0" err="1" smtClean="0"/>
              <a:t>Pohořelicku</a:t>
            </a:r>
            <a:r>
              <a:rPr lang="cs-CZ" sz="1200" dirty="0" smtClean="0"/>
              <a:t> vyšší než na </a:t>
            </a:r>
            <a:r>
              <a:rPr lang="cs-CZ" sz="1200" dirty="0" err="1" smtClean="0"/>
              <a:t>Židlochovicku</a:t>
            </a:r>
            <a:r>
              <a:rPr lang="cs-CZ" sz="1200" dirty="0" smtClean="0"/>
              <a:t> (+ migrační saldo, </a:t>
            </a:r>
            <a:r>
              <a:rPr lang="cs-CZ" sz="1200" dirty="0" err="1" smtClean="0"/>
              <a:t>suburbanizace</a:t>
            </a:r>
            <a:r>
              <a:rPr lang="cs-CZ" sz="1200" dirty="0" smtClean="0"/>
              <a:t>)</a:t>
            </a:r>
          </a:p>
          <a:p>
            <a:r>
              <a:rPr lang="cs-CZ" sz="1200" dirty="0" smtClean="0"/>
              <a:t>Z relativního hlediska (domy/1 000 obyv.) je však výstavba na </a:t>
            </a:r>
            <a:r>
              <a:rPr lang="cs-CZ" sz="1200" dirty="0" err="1" smtClean="0"/>
              <a:t>Pohořelicku</a:t>
            </a:r>
            <a:r>
              <a:rPr lang="cs-CZ" sz="1200" dirty="0" smtClean="0"/>
              <a:t> obvykle vyšší (konzistentně od 2016)</a:t>
            </a:r>
          </a:p>
          <a:p>
            <a:r>
              <a:rPr lang="cs-CZ" sz="1200" dirty="0" smtClean="0"/>
              <a:t>vyšší intenzita výstavby v porovnání s nadřazenými celky</a:t>
            </a:r>
          </a:p>
          <a:p>
            <a:r>
              <a:rPr lang="cs-CZ" sz="1200" dirty="0" smtClean="0"/>
              <a:t>I nadále trend růstu výstavby (do 2019), byť nedosahující takových hodnot jak mezi 2008 a 2014)</a:t>
            </a:r>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9</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11494192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285750" indent="-285750">
              <a:buFont typeface="Arial" panose="020B0604020202020204" pitchFamily="34" charset="0"/>
              <a:buChar char="•"/>
            </a:pPr>
            <a:r>
              <a:rPr lang="cs-CZ" dirty="0" smtClean="0"/>
              <a:t>Mezi 2008 a 2019 nárůst počtu podniků se zjištěnou aktivitou o </a:t>
            </a:r>
            <a:r>
              <a:rPr lang="cs-CZ" dirty="0" smtClean="0">
                <a:solidFill>
                  <a:schemeClr val="accent6"/>
                </a:solidFill>
              </a:rPr>
              <a:t>31,4</a:t>
            </a:r>
            <a:r>
              <a:rPr lang="cs-CZ" dirty="0" smtClean="0"/>
              <a:t> %</a:t>
            </a:r>
          </a:p>
          <a:p>
            <a:pPr marL="285750" indent="-285750">
              <a:buFont typeface="Arial" panose="020B0604020202020204" pitchFamily="34" charset="0"/>
              <a:buChar char="•"/>
            </a:pPr>
            <a:r>
              <a:rPr lang="cs-CZ" dirty="0" smtClean="0"/>
              <a:t>Mezi 2014 a 2019 </a:t>
            </a:r>
            <a:r>
              <a:rPr lang="cs-CZ" dirty="0" smtClean="0">
                <a:solidFill>
                  <a:schemeClr val="accent6"/>
                </a:solidFill>
              </a:rPr>
              <a:t>10,11</a:t>
            </a:r>
            <a:r>
              <a:rPr lang="cs-CZ" dirty="0" smtClean="0"/>
              <a:t> %</a:t>
            </a:r>
          </a:p>
          <a:p>
            <a:pPr marL="285750" indent="-285750">
              <a:buFont typeface="Arial" panose="020B0604020202020204" pitchFamily="34" charset="0"/>
              <a:buChar char="•"/>
            </a:pPr>
            <a:r>
              <a:rPr lang="cs-CZ" dirty="0" smtClean="0"/>
              <a:t>14/19 - Větší počet podniků (cca </a:t>
            </a:r>
            <a:r>
              <a:rPr lang="cs-CZ" dirty="0" smtClean="0">
                <a:solidFill>
                  <a:schemeClr val="accent6"/>
                </a:solidFill>
              </a:rPr>
              <a:t>68,8</a:t>
            </a:r>
            <a:r>
              <a:rPr lang="cs-CZ" dirty="0" smtClean="0"/>
              <a:t> %), větší nárůst v čase od 08 (35,0 %) na </a:t>
            </a:r>
            <a:r>
              <a:rPr lang="cs-CZ" dirty="0" err="1" smtClean="0"/>
              <a:t>Židlochovicku</a:t>
            </a:r>
            <a:r>
              <a:rPr lang="cs-CZ" dirty="0" smtClean="0"/>
              <a:t> (blízkost k Brnu, kreativnější třída, větší infrastrukturní vybavenost)</a:t>
            </a:r>
          </a:p>
          <a:p>
            <a:pPr marL="285750" indent="-285750">
              <a:buFont typeface="Arial" panose="020B0604020202020204" pitchFamily="34" charset="0"/>
              <a:buChar char="•"/>
            </a:pPr>
            <a:r>
              <a:rPr lang="cs-CZ" dirty="0" smtClean="0"/>
              <a:t>14/19 – vyrovnávání regionů, útlum rozvoje na </a:t>
            </a:r>
            <a:r>
              <a:rPr lang="cs-CZ" dirty="0" err="1" smtClean="0"/>
              <a:t>Židlochovicku</a:t>
            </a:r>
            <a:r>
              <a:rPr lang="cs-CZ" dirty="0" smtClean="0"/>
              <a:t> (nárůst o </a:t>
            </a:r>
            <a:r>
              <a:rPr lang="cs-CZ" dirty="0" smtClean="0">
                <a:solidFill>
                  <a:schemeClr val="accent6"/>
                </a:solidFill>
              </a:rPr>
              <a:t>9,2</a:t>
            </a:r>
            <a:r>
              <a:rPr lang="cs-CZ" dirty="0" smtClean="0"/>
              <a:t> %) x </a:t>
            </a:r>
            <a:r>
              <a:rPr lang="cs-CZ" dirty="0" err="1" smtClean="0"/>
              <a:t>Pohořelicko</a:t>
            </a:r>
            <a:r>
              <a:rPr lang="cs-CZ" dirty="0" smtClean="0"/>
              <a:t> nárůst o </a:t>
            </a:r>
            <a:r>
              <a:rPr lang="cs-CZ" dirty="0" smtClean="0">
                <a:solidFill>
                  <a:schemeClr val="accent6"/>
                </a:solidFill>
              </a:rPr>
              <a:t>11,8</a:t>
            </a:r>
            <a:r>
              <a:rPr lang="cs-CZ" dirty="0" smtClean="0"/>
              <a:t> %</a:t>
            </a:r>
          </a:p>
          <a:p>
            <a:pPr marL="285750" indent="-285750">
              <a:buFont typeface="Arial" panose="020B0604020202020204" pitchFamily="34" charset="0"/>
              <a:buChar char="•"/>
            </a:pPr>
            <a:r>
              <a:rPr lang="cs-CZ" dirty="0" smtClean="0"/>
              <a:t>Struktura: typický vývoj i když ne tak výrazný -&gt; % ústup průmyslu na úkor služeb = rozvoj terciérních aktivit</a:t>
            </a:r>
          </a:p>
          <a:p>
            <a:pPr marL="285750" indent="-285750">
              <a:buFont typeface="Arial" panose="020B0604020202020204" pitchFamily="34" charset="0"/>
              <a:buChar char="•"/>
            </a:pPr>
            <a:r>
              <a:rPr lang="cs-CZ" dirty="0" smtClean="0"/>
              <a:t>Nicméně nárůst zemědělských aktivit – vliv zemědělské tradice a její rozvoj v podnikání</a:t>
            </a:r>
          </a:p>
          <a:p>
            <a:r>
              <a:rPr lang="cs-CZ" sz="1200" dirty="0" smtClean="0"/>
              <a:t>Ukazatel počet ekonomických subjektů na 1 000 obyvatel regionu - hodnota v roce </a:t>
            </a:r>
            <a:r>
              <a:rPr lang="cs-CZ" sz="1200" b="1" dirty="0" smtClean="0"/>
              <a:t>2014</a:t>
            </a:r>
            <a:r>
              <a:rPr lang="cs-CZ" sz="1200" dirty="0" smtClean="0"/>
              <a:t> = MAS (117), JMK (180) i ČR (137) – úroveň podnikání na nízké úrovni</a:t>
            </a:r>
          </a:p>
          <a:p>
            <a:r>
              <a:rPr lang="cs-CZ" sz="1200" dirty="0" smtClean="0"/>
              <a:t>2019 – nárůst ukazatele na 125,8 , v porovnání s JMK a ČR ovšem stále úroveň podnikání na nízké úrovni</a:t>
            </a:r>
          </a:p>
          <a:p>
            <a:r>
              <a:rPr lang="cs-CZ" sz="1200" dirty="0" smtClean="0"/>
              <a:t>Podnikání je podstatně rozvinutější na </a:t>
            </a:r>
            <a:r>
              <a:rPr lang="cs-CZ" sz="1200" dirty="0" err="1" smtClean="0"/>
              <a:t>Židlochovicku</a:t>
            </a:r>
            <a:r>
              <a:rPr lang="cs-CZ" sz="1200" dirty="0" smtClean="0"/>
              <a:t> (143) než na </a:t>
            </a:r>
            <a:r>
              <a:rPr lang="cs-CZ" sz="1200" dirty="0" err="1" smtClean="0"/>
              <a:t>Pohořelicku</a:t>
            </a:r>
            <a:r>
              <a:rPr lang="cs-CZ" sz="1200" dirty="0" smtClean="0"/>
              <a:t> (92)</a:t>
            </a:r>
          </a:p>
          <a:p>
            <a:endParaRPr lang="cs-CZ" dirty="0"/>
          </a:p>
        </p:txBody>
      </p:sp>
      <p:sp>
        <p:nvSpPr>
          <p:cNvPr id="4" name="Zástupný symbol pro číslo snímku 3"/>
          <p:cNvSpPr>
            <a:spLocks noGrp="1"/>
          </p:cNvSpPr>
          <p:nvPr>
            <p:ph type="sldNum" sz="quarter" idx="10"/>
          </p:nvPr>
        </p:nvSpPr>
        <p:spPr/>
        <p:txBody>
          <a:bodyPr/>
          <a:lstStyle/>
          <a:p>
            <a:fld id="{91E67857-DD75-4663-972C-C70D7906CC6F}" type="slidenum">
              <a:rPr lang="cs-CZ" smtClean="0"/>
              <a:t>10</a:t>
            </a:fld>
            <a:endParaRPr lang="cs-CZ"/>
          </a:p>
        </p:txBody>
      </p:sp>
      <p:sp>
        <p:nvSpPr>
          <p:cNvPr id="5" name="Zástupný symbol pro zápatí 4"/>
          <p:cNvSpPr>
            <a:spLocks noGrp="1"/>
          </p:cNvSpPr>
          <p:nvPr>
            <p:ph type="ftr" sz="quarter" idx="11"/>
          </p:nvPr>
        </p:nvSpPr>
        <p:spPr/>
        <p:txBody>
          <a:bodyPr/>
          <a:lstStyle/>
          <a:p>
            <a:r>
              <a:rPr lang="cs-CZ" smtClean="0"/>
              <a:t>Komunitní projednání SCLLD MAS Podbrněnsko 2021-2027</a:t>
            </a:r>
            <a:endParaRPr lang="cs-CZ"/>
          </a:p>
        </p:txBody>
      </p:sp>
    </p:spTree>
    <p:extLst>
      <p:ext uri="{BB962C8B-B14F-4D97-AF65-F5344CB8AC3E}">
        <p14:creationId xmlns:p14="http://schemas.microsoft.com/office/powerpoint/2010/main" val="28178925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mj-lt"/>
                <a:ea typeface="+mn-ea"/>
                <a:cs typeface="+mn-cs"/>
              </a:defRPr>
            </a:lvl1pPr>
          </a:lstStyle>
          <a:p>
            <a:r>
              <a:rPr lang="cs-CZ" smtClean="0"/>
              <a:t>Kliknutím lze upravit styl.</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accent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cs-CZ" smtClean="0"/>
              <a:t>Kliknutím lze upravit styl předlohy.</a:t>
            </a:r>
            <a:endParaRPr lang="en-US" dirty="0"/>
          </a:p>
        </p:txBody>
      </p:sp>
      <p:sp>
        <p:nvSpPr>
          <p:cNvPr id="4" name="Date Placeholder 3"/>
          <p:cNvSpPr>
            <a:spLocks noGrp="1"/>
          </p:cNvSpPr>
          <p:nvPr>
            <p:ph type="dt" sz="half" idx="10"/>
          </p:nvPr>
        </p:nvSpPr>
        <p:spPr/>
        <p:txBody>
          <a:bodyPr/>
          <a:lstStyle>
            <a:lvl1pPr>
              <a:defRPr>
                <a:solidFill>
                  <a:schemeClr val="accent1"/>
                </a:solidFill>
              </a:defRPr>
            </a:lvl1pPr>
          </a:lstStyle>
          <a:p>
            <a:fld id="{C1F26FF5-4B56-44B3-85D3-CF62295FE6FC}" type="datetimeFigureOut">
              <a:rPr lang="cs-CZ" smtClean="0"/>
              <a:t>22.04.2021</a:t>
            </a:fld>
            <a:endParaRPr lang="cs-CZ"/>
          </a:p>
        </p:txBody>
      </p:sp>
      <p:sp>
        <p:nvSpPr>
          <p:cNvPr id="5" name="Footer Placeholder 4"/>
          <p:cNvSpPr>
            <a:spLocks noGrp="1"/>
          </p:cNvSpPr>
          <p:nvPr>
            <p:ph type="ftr" sz="quarter" idx="11"/>
          </p:nvPr>
        </p:nvSpPr>
        <p:spPr/>
        <p:txBody>
          <a:bodyPr/>
          <a:lstStyle>
            <a:lvl1pPr>
              <a:defRPr>
                <a:solidFill>
                  <a:schemeClr val="accent1"/>
                </a:solidFill>
              </a:defRPr>
            </a:lvl1pPr>
          </a:lstStyle>
          <a:p>
            <a:endParaRPr lang="cs-CZ"/>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191BE86A-AD5F-43B9-99A5-84E286F3871B}" type="slidenum">
              <a:rPr lang="cs-CZ" smtClean="0"/>
              <a:t>‹#›</a:t>
            </a:fld>
            <a:endParaRPr lang="cs-CZ"/>
          </a:p>
        </p:txBody>
      </p:sp>
      <p:cxnSp>
        <p:nvCxnSpPr>
          <p:cNvPr id="8" name="Straight Connector 7"/>
          <p:cNvCxnSpPr/>
          <p:nvPr/>
        </p:nvCxnSpPr>
        <p:spPr>
          <a:xfrm>
            <a:off x="1978660" y="3733800"/>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945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C1F26FF5-4B56-44B3-85D3-CF62295FE6FC}" type="datetimeFigureOut">
              <a:rPr lang="cs-CZ" smtClean="0"/>
              <a:t>22.04.2021</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191BE86A-AD5F-43B9-99A5-84E286F3871B}" type="slidenum">
              <a:rPr lang="cs-CZ" smtClean="0"/>
              <a:t>‹#›</a:t>
            </a:fld>
            <a:endParaRPr lang="cs-CZ"/>
          </a:p>
        </p:txBody>
      </p:sp>
    </p:spTree>
    <p:extLst>
      <p:ext uri="{BB962C8B-B14F-4D97-AF65-F5344CB8AC3E}">
        <p14:creationId xmlns:p14="http://schemas.microsoft.com/office/powerpoint/2010/main" val="1886305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cs-CZ" smtClean="0"/>
              <a:t>Kliknutím lze upravit styl.</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C1F26FF5-4B56-44B3-85D3-CF62295FE6FC}" type="datetimeFigureOut">
              <a:rPr lang="cs-CZ" smtClean="0"/>
              <a:t>22.04.2021</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191BE86A-AD5F-43B9-99A5-84E286F3871B}" type="slidenum">
              <a:rPr lang="cs-CZ" smtClean="0"/>
              <a:t>‹#›</a:t>
            </a:fld>
            <a:endParaRPr lang="cs-CZ"/>
          </a:p>
        </p:txBody>
      </p:sp>
    </p:spTree>
    <p:extLst>
      <p:ext uri="{BB962C8B-B14F-4D97-AF65-F5344CB8AC3E}">
        <p14:creationId xmlns:p14="http://schemas.microsoft.com/office/powerpoint/2010/main" val="2761817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C1F26FF5-4B56-44B3-85D3-CF62295FE6FC}" type="datetimeFigureOut">
              <a:rPr lang="cs-CZ" smtClean="0"/>
              <a:t>22.04.2021</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191BE86A-AD5F-43B9-99A5-84E286F3871B}" type="slidenum">
              <a:rPr lang="cs-CZ" smtClean="0"/>
              <a:t>‹#›</a:t>
            </a:fld>
            <a:endParaRPr lang="cs-CZ"/>
          </a:p>
        </p:txBody>
      </p:sp>
    </p:spTree>
    <p:extLst>
      <p:ext uri="{BB962C8B-B14F-4D97-AF65-F5344CB8AC3E}">
        <p14:creationId xmlns:p14="http://schemas.microsoft.com/office/powerpoint/2010/main" val="3045057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marL="0" algn="ctr" defTabSz="914400" rtl="0" eaLnBrk="1" latinLnBrk="0" hangingPunct="1">
              <a:lnSpc>
                <a:spcPct val="85000"/>
              </a:lnSpc>
              <a:spcBef>
                <a:spcPct val="0"/>
              </a:spcBef>
              <a:buNone/>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Corbel" pitchFamily="34" charset="0"/>
                <a:ea typeface="+mn-ea"/>
                <a:cs typeface="+mn-cs"/>
              </a:defRPr>
            </a:lvl1pPr>
          </a:lstStyle>
          <a:p>
            <a:r>
              <a:rPr lang="cs-CZ" smtClean="0"/>
              <a:t>Kliknutím lze upravit styl.</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fld id="{C1F26FF5-4B56-44B3-85D3-CF62295FE6FC}" type="datetimeFigureOut">
              <a:rPr lang="cs-CZ" smtClean="0"/>
              <a:t>22.04.2021</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191BE86A-AD5F-43B9-99A5-84E286F3871B}" type="slidenum">
              <a:rPr lang="cs-CZ" smtClean="0"/>
              <a:t>‹#›</a:t>
            </a:fld>
            <a:endParaRPr lang="cs-CZ"/>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0369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Date Placeholder 4"/>
          <p:cNvSpPr>
            <a:spLocks noGrp="1"/>
          </p:cNvSpPr>
          <p:nvPr>
            <p:ph type="dt" sz="half" idx="10"/>
          </p:nvPr>
        </p:nvSpPr>
        <p:spPr/>
        <p:txBody>
          <a:bodyPr/>
          <a:lstStyle/>
          <a:p>
            <a:fld id="{C1F26FF5-4B56-44B3-85D3-CF62295FE6FC}" type="datetimeFigureOut">
              <a:rPr lang="cs-CZ" smtClean="0"/>
              <a:t>22.04.2021</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191BE86A-AD5F-43B9-99A5-84E286F3871B}" type="slidenum">
              <a:rPr lang="cs-CZ" smtClean="0"/>
              <a:t>‹#›</a:t>
            </a:fld>
            <a:endParaRPr lang="cs-CZ"/>
          </a:p>
        </p:txBody>
      </p:sp>
    </p:spTree>
    <p:extLst>
      <p:ext uri="{BB962C8B-B14F-4D97-AF65-F5344CB8AC3E}">
        <p14:creationId xmlns:p14="http://schemas.microsoft.com/office/powerpoint/2010/main" val="770972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cs-CZ" smtClean="0"/>
              <a:t>Kliknutím lze upravit styl.</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fld id="{C1F26FF5-4B56-44B3-85D3-CF62295FE6FC}" type="datetimeFigureOut">
              <a:rPr lang="cs-CZ" smtClean="0"/>
              <a:t>22.04.2021</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191BE86A-AD5F-43B9-99A5-84E286F3871B}" type="slidenum">
              <a:rPr lang="cs-CZ" smtClean="0"/>
              <a:t>‹#›</a:t>
            </a:fld>
            <a:endParaRPr lang="cs-CZ"/>
          </a:p>
        </p:txBody>
      </p:sp>
    </p:spTree>
    <p:extLst>
      <p:ext uri="{BB962C8B-B14F-4D97-AF65-F5344CB8AC3E}">
        <p14:creationId xmlns:p14="http://schemas.microsoft.com/office/powerpoint/2010/main" val="2864964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Date Placeholder 2"/>
          <p:cNvSpPr>
            <a:spLocks noGrp="1"/>
          </p:cNvSpPr>
          <p:nvPr>
            <p:ph type="dt" sz="half" idx="10"/>
          </p:nvPr>
        </p:nvSpPr>
        <p:spPr/>
        <p:txBody>
          <a:bodyPr/>
          <a:lstStyle/>
          <a:p>
            <a:fld id="{C1F26FF5-4B56-44B3-85D3-CF62295FE6FC}" type="datetimeFigureOut">
              <a:rPr lang="cs-CZ" smtClean="0"/>
              <a:t>22.04.2021</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191BE86A-AD5F-43B9-99A5-84E286F3871B}" type="slidenum">
              <a:rPr lang="cs-CZ" smtClean="0"/>
              <a:t>‹#›</a:t>
            </a:fld>
            <a:endParaRPr lang="cs-CZ"/>
          </a:p>
        </p:txBody>
      </p:sp>
    </p:spTree>
    <p:extLst>
      <p:ext uri="{BB962C8B-B14F-4D97-AF65-F5344CB8AC3E}">
        <p14:creationId xmlns:p14="http://schemas.microsoft.com/office/powerpoint/2010/main" val="1869878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F26FF5-4B56-44B3-85D3-CF62295FE6FC}" type="datetimeFigureOut">
              <a:rPr lang="cs-CZ" smtClean="0"/>
              <a:t>22.04.2021</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191BE86A-AD5F-43B9-99A5-84E286F3871B}" type="slidenum">
              <a:rPr lang="cs-CZ" smtClean="0"/>
              <a:t>‹#›</a:t>
            </a:fld>
            <a:endParaRPr lang="cs-CZ"/>
          </a:p>
        </p:txBody>
      </p:sp>
    </p:spTree>
    <p:extLst>
      <p:ext uri="{BB962C8B-B14F-4D97-AF65-F5344CB8AC3E}">
        <p14:creationId xmlns:p14="http://schemas.microsoft.com/office/powerpoint/2010/main" val="3246022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cs-CZ" smtClean="0"/>
              <a:t>Kliknutím lze upravit styl.</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C1F26FF5-4B56-44B3-85D3-CF62295FE6FC}" type="datetimeFigureOut">
              <a:rPr lang="cs-CZ" smtClean="0"/>
              <a:t>22.04.2021</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191BE86A-AD5F-43B9-99A5-84E286F3871B}" type="slidenum">
              <a:rPr lang="cs-CZ" smtClean="0"/>
              <a:t>‹#›</a:t>
            </a:fld>
            <a:endParaRPr lang="cs-CZ"/>
          </a:p>
        </p:txBody>
      </p:sp>
    </p:spTree>
    <p:extLst>
      <p:ext uri="{BB962C8B-B14F-4D97-AF65-F5344CB8AC3E}">
        <p14:creationId xmlns:p14="http://schemas.microsoft.com/office/powerpoint/2010/main" val="2947938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cs-CZ" smtClean="0"/>
              <a:t>Kliknutím lze upravit styl.</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C1F26FF5-4B56-44B3-85D3-CF62295FE6FC}" type="datetimeFigureOut">
              <a:rPr lang="cs-CZ" smtClean="0"/>
              <a:t>22.04.2021</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191BE86A-AD5F-43B9-99A5-84E286F3871B}" type="slidenum">
              <a:rPr lang="cs-CZ" smtClean="0"/>
              <a:t>‹#›</a:t>
            </a:fld>
            <a:endParaRPr lang="cs-CZ"/>
          </a:p>
        </p:txBody>
      </p:sp>
    </p:spTree>
    <p:extLst>
      <p:ext uri="{BB962C8B-B14F-4D97-AF65-F5344CB8AC3E}">
        <p14:creationId xmlns:p14="http://schemas.microsoft.com/office/powerpoint/2010/main" val="31672662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cs-CZ" smtClean="0"/>
              <a:t>Kliknutím lze upravit styl.</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C1F26FF5-4B56-44B3-85D3-CF62295FE6FC}" type="datetimeFigureOut">
              <a:rPr lang="cs-CZ" smtClean="0"/>
              <a:t>22.04.2021</a:t>
            </a:fld>
            <a:endParaRPr lang="cs-CZ"/>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cs-CZ"/>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191BE86A-AD5F-43B9-99A5-84E286F3871B}" type="slidenum">
              <a:rPr lang="cs-CZ" smtClean="0"/>
              <a:t>‹#›</a:t>
            </a:fld>
            <a:endParaRPr lang="cs-CZ"/>
          </a:p>
        </p:txBody>
      </p:sp>
    </p:spTree>
    <p:extLst>
      <p:ext uri="{BB962C8B-B14F-4D97-AF65-F5344CB8AC3E}">
        <p14:creationId xmlns:p14="http://schemas.microsoft.com/office/powerpoint/2010/main" val="24509095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comments" Target="../comments/comment3.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comments" Target="../comments/comment4.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comments" Target="../comments/comment5.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comments" Target="../comments/comment6.xml"/></Relationships>
</file>

<file path=ppt/slides/_rels/slide1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comments" Target="../comments/comment7.xml"/><Relationship Id="rId4" Type="http://schemas.openxmlformats.org/officeDocument/2006/relationships/chart" Target="../charts/chart6.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comments" Target="../comments/comment8.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comments" Target="../comments/comment9.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comments" Target="../comments/comment10.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comments" Target="../comments/commen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comments" Target="../comments/commen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comments" Target="../comments/comment1.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comments" Target="../comments/commen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sz="4800" dirty="0" smtClean="0">
                <a:effectLst/>
              </a:rPr>
              <a:t>Strategie komunitně vedeného místního rozvoje</a:t>
            </a:r>
            <a:endParaRPr lang="cs-CZ" sz="4800" dirty="0">
              <a:effectLst/>
            </a:endParaRPr>
          </a:p>
        </p:txBody>
      </p:sp>
      <p:sp>
        <p:nvSpPr>
          <p:cNvPr id="3" name="Podnadpis 2"/>
          <p:cNvSpPr>
            <a:spLocks noGrp="1"/>
          </p:cNvSpPr>
          <p:nvPr>
            <p:ph type="subTitle" idx="1"/>
          </p:nvPr>
        </p:nvSpPr>
        <p:spPr/>
        <p:txBody>
          <a:bodyPr>
            <a:normAutofit/>
          </a:bodyPr>
          <a:lstStyle/>
          <a:p>
            <a:r>
              <a:rPr lang="cs-CZ" sz="3600" dirty="0" err="1" smtClean="0">
                <a:solidFill>
                  <a:schemeClr val="tx1"/>
                </a:solidFill>
              </a:rPr>
              <a:t>Fokusní</a:t>
            </a:r>
            <a:r>
              <a:rPr lang="cs-CZ" sz="3600" dirty="0" smtClean="0">
                <a:solidFill>
                  <a:schemeClr val="tx1"/>
                </a:solidFill>
              </a:rPr>
              <a:t> skupina 22.4.2021</a:t>
            </a:r>
            <a:endParaRPr lang="cs-CZ" sz="3600" dirty="0">
              <a:solidFill>
                <a:schemeClr val="tx1"/>
              </a:solidFill>
            </a:endParaRPr>
          </a:p>
        </p:txBody>
      </p:sp>
      <p:pic>
        <p:nvPicPr>
          <p:cNvPr id="4" name="Obráze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00456" y="5613949"/>
            <a:ext cx="1818174" cy="606058"/>
          </a:xfrm>
          <a:prstGeom prst="rect">
            <a:avLst/>
          </a:prstGeom>
        </p:spPr>
      </p:pic>
      <p:pic>
        <p:nvPicPr>
          <p:cNvPr id="6" name="Obráze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9980" y="5257799"/>
            <a:ext cx="7990476" cy="1318359"/>
          </a:xfrm>
          <a:prstGeom prst="rect">
            <a:avLst/>
          </a:prstGeom>
        </p:spPr>
      </p:pic>
    </p:spTree>
    <p:extLst>
      <p:ext uri="{BB962C8B-B14F-4D97-AF65-F5344CB8AC3E}">
        <p14:creationId xmlns:p14="http://schemas.microsoft.com/office/powerpoint/2010/main" val="17006055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18301" y="237765"/>
            <a:ext cx="10515600" cy="1325563"/>
          </a:xfrm>
        </p:spPr>
        <p:txBody>
          <a:bodyPr/>
          <a:lstStyle/>
          <a:p>
            <a:r>
              <a:rPr lang="cs-CZ" dirty="0" smtClean="0"/>
              <a:t>EKONOMICKÁ SITUACE A TRH PRÁCE</a:t>
            </a:r>
            <a:endParaRPr lang="cs-CZ" dirty="0"/>
          </a:p>
        </p:txBody>
      </p:sp>
      <p:sp>
        <p:nvSpPr>
          <p:cNvPr id="11" name="Zástupný symbol pro obsah 10"/>
          <p:cNvSpPr>
            <a:spLocks noGrp="1"/>
          </p:cNvSpPr>
          <p:nvPr>
            <p:ph sz="half" idx="2"/>
          </p:nvPr>
        </p:nvSpPr>
        <p:spPr>
          <a:xfrm>
            <a:off x="718301" y="1434095"/>
            <a:ext cx="4992688" cy="5089747"/>
          </a:xfrm>
        </p:spPr>
        <p:txBody>
          <a:bodyPr>
            <a:noAutofit/>
          </a:bodyPr>
          <a:lstStyle/>
          <a:p>
            <a:pPr>
              <a:buClrTx/>
            </a:pPr>
            <a:r>
              <a:rPr lang="cs-CZ" dirty="0" smtClean="0">
                <a:solidFill>
                  <a:schemeClr val="tx1">
                    <a:lumMod val="75000"/>
                    <a:lumOff val="25000"/>
                  </a:schemeClr>
                </a:solidFill>
              </a:rPr>
              <a:t>Od 2020 </a:t>
            </a:r>
            <a:r>
              <a:rPr lang="cs-CZ" b="1" dirty="0" smtClean="0">
                <a:solidFill>
                  <a:schemeClr val="tx1">
                    <a:lumMod val="75000"/>
                    <a:lumOff val="25000"/>
                  </a:schemeClr>
                </a:solidFill>
              </a:rPr>
              <a:t>pandemie</a:t>
            </a:r>
          </a:p>
          <a:p>
            <a:pPr>
              <a:buClrTx/>
            </a:pPr>
            <a:r>
              <a:rPr lang="cs-CZ" dirty="0" smtClean="0">
                <a:solidFill>
                  <a:schemeClr val="tx1">
                    <a:lumMod val="75000"/>
                    <a:lumOff val="25000"/>
                  </a:schemeClr>
                </a:solidFill>
              </a:rPr>
              <a:t>Do </a:t>
            </a:r>
            <a:r>
              <a:rPr lang="cs-CZ" dirty="0">
                <a:solidFill>
                  <a:schemeClr val="tx1">
                    <a:lumMod val="75000"/>
                    <a:lumOff val="25000"/>
                  </a:schemeClr>
                </a:solidFill>
              </a:rPr>
              <a:t>roku 2019 </a:t>
            </a:r>
            <a:r>
              <a:rPr lang="cs-CZ" b="1" dirty="0">
                <a:solidFill>
                  <a:schemeClr val="tx1">
                    <a:lumMod val="75000"/>
                    <a:lumOff val="25000"/>
                  </a:schemeClr>
                </a:solidFill>
              </a:rPr>
              <a:t>růst</a:t>
            </a:r>
            <a:r>
              <a:rPr lang="cs-CZ" dirty="0">
                <a:solidFill>
                  <a:schemeClr val="tx1">
                    <a:lumMod val="75000"/>
                    <a:lumOff val="25000"/>
                  </a:schemeClr>
                </a:solidFill>
              </a:rPr>
              <a:t> počtu </a:t>
            </a:r>
            <a:r>
              <a:rPr lang="cs-CZ" b="1" dirty="0">
                <a:solidFill>
                  <a:schemeClr val="tx1">
                    <a:lumMod val="75000"/>
                    <a:lumOff val="25000"/>
                  </a:schemeClr>
                </a:solidFill>
              </a:rPr>
              <a:t>podnikatelských aktivit</a:t>
            </a:r>
            <a:r>
              <a:rPr lang="cs-CZ" dirty="0">
                <a:solidFill>
                  <a:schemeClr val="tx1">
                    <a:lumMod val="75000"/>
                    <a:lumOff val="25000"/>
                  </a:schemeClr>
                </a:solidFill>
              </a:rPr>
              <a:t> </a:t>
            </a:r>
            <a:r>
              <a:rPr lang="cs-CZ" dirty="0" smtClean="0">
                <a:solidFill>
                  <a:schemeClr val="tx1">
                    <a:lumMod val="75000"/>
                    <a:lumOff val="25000"/>
                  </a:schemeClr>
                </a:solidFill>
              </a:rPr>
              <a:t>(o 10,1 %)</a:t>
            </a:r>
          </a:p>
          <a:p>
            <a:pPr>
              <a:buClrTx/>
            </a:pPr>
            <a:r>
              <a:rPr lang="cs-CZ" dirty="0" smtClean="0">
                <a:solidFill>
                  <a:schemeClr val="tx1">
                    <a:lumMod val="75000"/>
                    <a:lumOff val="25000"/>
                  </a:schemeClr>
                </a:solidFill>
              </a:rPr>
              <a:t>Růst služeb a zemědělské činnosti</a:t>
            </a:r>
          </a:p>
          <a:p>
            <a:pPr>
              <a:buClrTx/>
            </a:pPr>
            <a:r>
              <a:rPr lang="cs-CZ" dirty="0" smtClean="0">
                <a:solidFill>
                  <a:schemeClr val="tx1">
                    <a:lumMod val="75000"/>
                    <a:lumOff val="25000"/>
                  </a:schemeClr>
                </a:solidFill>
              </a:rPr>
              <a:t>Podnikatelské prostředí rozvinutější na </a:t>
            </a:r>
            <a:r>
              <a:rPr lang="cs-CZ" dirty="0" err="1" smtClean="0">
                <a:solidFill>
                  <a:schemeClr val="tx1">
                    <a:lumMod val="75000"/>
                    <a:lumOff val="25000"/>
                  </a:schemeClr>
                </a:solidFill>
              </a:rPr>
              <a:t>Židlochovicku</a:t>
            </a:r>
            <a:endParaRPr lang="cs-CZ" dirty="0" smtClean="0">
              <a:solidFill>
                <a:schemeClr val="tx1">
                  <a:lumMod val="75000"/>
                  <a:lumOff val="25000"/>
                </a:schemeClr>
              </a:solidFill>
            </a:endParaRPr>
          </a:p>
          <a:p>
            <a:pPr>
              <a:buClrTx/>
            </a:pPr>
            <a:r>
              <a:rPr lang="cs-CZ" dirty="0" smtClean="0">
                <a:solidFill>
                  <a:schemeClr val="tx1">
                    <a:lumMod val="75000"/>
                    <a:lumOff val="25000"/>
                  </a:schemeClr>
                </a:solidFill>
              </a:rPr>
              <a:t>Od 2014 větší nárůst aktivit na </a:t>
            </a:r>
            <a:r>
              <a:rPr lang="cs-CZ" dirty="0" err="1" smtClean="0">
                <a:solidFill>
                  <a:schemeClr val="tx1">
                    <a:lumMod val="75000"/>
                    <a:lumOff val="25000"/>
                  </a:schemeClr>
                </a:solidFill>
              </a:rPr>
              <a:t>Pohořelicku</a:t>
            </a:r>
            <a:endParaRPr lang="cs-CZ" dirty="0" smtClean="0">
              <a:solidFill>
                <a:schemeClr val="tx1">
                  <a:lumMod val="75000"/>
                  <a:lumOff val="25000"/>
                </a:schemeClr>
              </a:solidFill>
            </a:endParaRPr>
          </a:p>
          <a:p>
            <a:pPr>
              <a:buClrTx/>
            </a:pPr>
            <a:r>
              <a:rPr lang="cs-CZ" dirty="0" smtClean="0">
                <a:solidFill>
                  <a:schemeClr val="tx1">
                    <a:lumMod val="75000"/>
                    <a:lumOff val="25000"/>
                  </a:schemeClr>
                </a:solidFill>
              </a:rPr>
              <a:t>Oproti nadřazeným </a:t>
            </a:r>
            <a:r>
              <a:rPr lang="cs-CZ" dirty="0" smtClean="0">
                <a:solidFill>
                  <a:schemeClr val="tx1">
                    <a:lumMod val="75000"/>
                    <a:lumOff val="25000"/>
                  </a:schemeClr>
                </a:solidFill>
              </a:rPr>
              <a:t>celkům </a:t>
            </a:r>
            <a:r>
              <a:rPr lang="cs-CZ" dirty="0">
                <a:solidFill>
                  <a:schemeClr val="tx1">
                    <a:lumMod val="75000"/>
                    <a:lumOff val="25000"/>
                  </a:schemeClr>
                </a:solidFill>
              </a:rPr>
              <a:t>– </a:t>
            </a:r>
            <a:r>
              <a:rPr lang="cs-CZ" dirty="0" smtClean="0">
                <a:solidFill>
                  <a:schemeClr val="tx1">
                    <a:lumMod val="75000"/>
                    <a:lumOff val="25000"/>
                  </a:schemeClr>
                </a:solidFill>
              </a:rPr>
              <a:t>nízká úroveň podnikání</a:t>
            </a:r>
          </a:p>
          <a:p>
            <a:pPr>
              <a:buClrTx/>
            </a:pPr>
            <a:r>
              <a:rPr lang="cs-CZ" dirty="0">
                <a:solidFill>
                  <a:schemeClr val="tx1">
                    <a:lumMod val="75000"/>
                    <a:lumOff val="25000"/>
                  </a:schemeClr>
                </a:solidFill>
              </a:rPr>
              <a:t>Před 2020 </a:t>
            </a:r>
            <a:r>
              <a:rPr lang="cs-CZ" b="1" dirty="0">
                <a:solidFill>
                  <a:schemeClr val="tx1">
                    <a:lumMod val="75000"/>
                    <a:lumOff val="25000"/>
                  </a:schemeClr>
                </a:solidFill>
              </a:rPr>
              <a:t>minimální </a:t>
            </a:r>
            <a:r>
              <a:rPr lang="cs-CZ" b="1" dirty="0" smtClean="0">
                <a:solidFill>
                  <a:schemeClr val="tx1">
                    <a:lumMod val="75000"/>
                    <a:lumOff val="25000"/>
                  </a:schemeClr>
                </a:solidFill>
              </a:rPr>
              <a:t>nezaměstnanost (podíl nezaměstnaných obyvatel)</a:t>
            </a:r>
            <a:r>
              <a:rPr lang="cs-CZ" dirty="0" smtClean="0">
                <a:solidFill>
                  <a:schemeClr val="tx1">
                    <a:lumMod val="75000"/>
                    <a:lumOff val="25000"/>
                  </a:schemeClr>
                </a:solidFill>
              </a:rPr>
              <a:t>, </a:t>
            </a:r>
            <a:r>
              <a:rPr lang="cs-CZ" dirty="0">
                <a:solidFill>
                  <a:schemeClr val="tx1">
                    <a:lumMod val="75000"/>
                    <a:lumOff val="25000"/>
                  </a:schemeClr>
                </a:solidFill>
              </a:rPr>
              <a:t>každoroční </a:t>
            </a:r>
            <a:r>
              <a:rPr lang="cs-CZ" dirty="0" smtClean="0">
                <a:solidFill>
                  <a:schemeClr val="tx1">
                    <a:lumMod val="75000"/>
                    <a:lumOff val="25000"/>
                  </a:schemeClr>
                </a:solidFill>
              </a:rPr>
              <a:t>snižování</a:t>
            </a:r>
            <a:endParaRPr lang="cs-CZ" dirty="0">
              <a:solidFill>
                <a:schemeClr val="tx1">
                  <a:lumMod val="75000"/>
                  <a:lumOff val="25000"/>
                </a:schemeClr>
              </a:solidFill>
            </a:endParaRPr>
          </a:p>
        </p:txBody>
      </p:sp>
      <p:graphicFrame>
        <p:nvGraphicFramePr>
          <p:cNvPr id="5" name="Zástupný symbol pro obsah 4"/>
          <p:cNvGraphicFramePr>
            <a:graphicFrameLocks noGrp="1"/>
          </p:cNvGraphicFramePr>
          <p:nvPr>
            <p:ph sz="half" idx="1"/>
            <p:extLst>
              <p:ext uri="{D42A27DB-BD31-4B8C-83A1-F6EECF244321}">
                <p14:modId xmlns:p14="http://schemas.microsoft.com/office/powerpoint/2010/main" val="3887948607"/>
              </p:ext>
            </p:extLst>
          </p:nvPr>
        </p:nvGraphicFramePr>
        <p:xfrm>
          <a:off x="5976101" y="1420648"/>
          <a:ext cx="5882608" cy="496542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73585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p:cNvPicPr/>
          <p:nvPr/>
        </p:nvPicPr>
        <p:blipFill>
          <a:blip r:embed="rId3"/>
          <a:stretch>
            <a:fillRect/>
          </a:stretch>
        </p:blipFill>
        <p:spPr>
          <a:xfrm>
            <a:off x="6942682" y="833856"/>
            <a:ext cx="2515134" cy="3142099"/>
          </a:xfrm>
          <a:prstGeom prst="rect">
            <a:avLst/>
          </a:prstGeom>
        </p:spPr>
      </p:pic>
      <p:sp>
        <p:nvSpPr>
          <p:cNvPr id="2" name="Nadpis 1"/>
          <p:cNvSpPr>
            <a:spLocks noGrp="1"/>
          </p:cNvSpPr>
          <p:nvPr>
            <p:ph type="title"/>
          </p:nvPr>
        </p:nvSpPr>
        <p:spPr>
          <a:xfrm>
            <a:off x="404624" y="278000"/>
            <a:ext cx="11562579" cy="1260723"/>
          </a:xfrm>
        </p:spPr>
        <p:txBody>
          <a:bodyPr>
            <a:normAutofit fontScale="90000"/>
          </a:bodyPr>
          <a:lstStyle/>
          <a:p>
            <a:r>
              <a:rPr lang="cs-CZ" dirty="0"/>
              <a:t>TECHNICKÁ </a:t>
            </a:r>
            <a:r>
              <a:rPr lang="cs-CZ" dirty="0" smtClean="0"/>
              <a:t>INFRASTRUKTURA</a:t>
            </a:r>
            <a:br>
              <a:rPr lang="cs-CZ" dirty="0" smtClean="0"/>
            </a:br>
            <a:r>
              <a:rPr lang="cs-CZ" dirty="0" smtClean="0"/>
              <a:t>ENERGETIKA</a:t>
            </a:r>
            <a:endParaRPr lang="cs-CZ" dirty="0"/>
          </a:p>
        </p:txBody>
      </p:sp>
      <p:sp>
        <p:nvSpPr>
          <p:cNvPr id="3" name="Zástupný symbol pro obsah 2"/>
          <p:cNvSpPr>
            <a:spLocks noGrp="1"/>
          </p:cNvSpPr>
          <p:nvPr>
            <p:ph sz="half" idx="1"/>
          </p:nvPr>
        </p:nvSpPr>
        <p:spPr>
          <a:xfrm>
            <a:off x="404624" y="1707389"/>
            <a:ext cx="5780174" cy="5101771"/>
          </a:xfrm>
        </p:spPr>
        <p:txBody>
          <a:bodyPr>
            <a:noAutofit/>
          </a:bodyPr>
          <a:lstStyle/>
          <a:p>
            <a:pPr>
              <a:buClrTx/>
            </a:pPr>
            <a:r>
              <a:rPr lang="cs-CZ" b="1" dirty="0">
                <a:solidFill>
                  <a:schemeClr val="tx1">
                    <a:lumMod val="75000"/>
                    <a:lumOff val="25000"/>
                  </a:schemeClr>
                </a:solidFill>
              </a:rPr>
              <a:t>Dobrá úroveň</a:t>
            </a:r>
          </a:p>
          <a:p>
            <a:pPr>
              <a:buClrTx/>
            </a:pPr>
            <a:r>
              <a:rPr lang="cs-CZ" dirty="0">
                <a:solidFill>
                  <a:schemeClr val="tx1">
                    <a:lumMod val="75000"/>
                    <a:lumOff val="25000"/>
                  </a:schemeClr>
                </a:solidFill>
              </a:rPr>
              <a:t>Všechny obce - vodovod, kanalizace a ČOV, elektrifikace</a:t>
            </a:r>
          </a:p>
          <a:p>
            <a:pPr>
              <a:buClrTx/>
            </a:pPr>
            <a:r>
              <a:rPr lang="cs-CZ" dirty="0">
                <a:solidFill>
                  <a:schemeClr val="tx1">
                    <a:lumMod val="75000"/>
                    <a:lumOff val="25000"/>
                  </a:schemeClr>
                </a:solidFill>
              </a:rPr>
              <a:t>Územím prochází dálkový plynovod - plynofikace všech obcí až na </a:t>
            </a:r>
            <a:r>
              <a:rPr lang="cs-CZ" dirty="0" smtClean="0">
                <a:solidFill>
                  <a:schemeClr val="tx1">
                    <a:lumMod val="75000"/>
                    <a:lumOff val="25000"/>
                  </a:schemeClr>
                </a:solidFill>
              </a:rPr>
              <a:t>Ivaň a Pasohlávky</a:t>
            </a:r>
            <a:endParaRPr lang="cs-CZ" dirty="0">
              <a:solidFill>
                <a:schemeClr val="tx1">
                  <a:lumMod val="75000"/>
                  <a:lumOff val="25000"/>
                </a:schemeClr>
              </a:solidFill>
            </a:endParaRPr>
          </a:p>
          <a:p>
            <a:pPr>
              <a:buClrTx/>
            </a:pPr>
            <a:r>
              <a:rPr lang="cs-CZ" dirty="0">
                <a:solidFill>
                  <a:schemeClr val="tx1">
                    <a:lumMod val="75000"/>
                    <a:lumOff val="25000"/>
                  </a:schemeClr>
                </a:solidFill>
              </a:rPr>
              <a:t>Celé území má dobré pokrytí sítí umožňující připojení na </a:t>
            </a:r>
            <a:r>
              <a:rPr lang="cs-CZ" dirty="0" smtClean="0">
                <a:solidFill>
                  <a:schemeClr val="tx1">
                    <a:lumMod val="75000"/>
                    <a:lumOff val="25000"/>
                  </a:schemeClr>
                </a:solidFill>
              </a:rPr>
              <a:t>internet</a:t>
            </a:r>
          </a:p>
          <a:p>
            <a:pPr>
              <a:buClrTx/>
            </a:pPr>
            <a:r>
              <a:rPr lang="cs-CZ" dirty="0" smtClean="0">
                <a:solidFill>
                  <a:schemeClr val="tx1">
                    <a:lumMod val="75000"/>
                    <a:lumOff val="25000"/>
                  </a:schemeClr>
                </a:solidFill>
              </a:rPr>
              <a:t>Území  </a:t>
            </a:r>
            <a:r>
              <a:rPr lang="cs-CZ" dirty="0">
                <a:solidFill>
                  <a:schemeClr val="tx1">
                    <a:lumMod val="75000"/>
                    <a:lumOff val="25000"/>
                  </a:schemeClr>
                </a:solidFill>
              </a:rPr>
              <a:t>vhodné pro </a:t>
            </a:r>
            <a:r>
              <a:rPr lang="cs-CZ" b="1" dirty="0">
                <a:solidFill>
                  <a:schemeClr val="tx1">
                    <a:lumMod val="75000"/>
                    <a:lumOff val="25000"/>
                  </a:schemeClr>
                </a:solidFill>
              </a:rPr>
              <a:t>udržitelné zdroje </a:t>
            </a:r>
            <a:r>
              <a:rPr lang="cs-CZ" b="1" dirty="0" smtClean="0">
                <a:solidFill>
                  <a:schemeClr val="tx1">
                    <a:lumMod val="75000"/>
                    <a:lumOff val="25000"/>
                  </a:schemeClr>
                </a:solidFill>
              </a:rPr>
              <a:t>energie</a:t>
            </a:r>
          </a:p>
          <a:p>
            <a:pPr>
              <a:buClrTx/>
            </a:pPr>
            <a:r>
              <a:rPr lang="cs-CZ" dirty="0" smtClean="0">
                <a:solidFill>
                  <a:schemeClr val="tx1">
                    <a:lumMod val="75000"/>
                    <a:lumOff val="25000"/>
                  </a:schemeClr>
                </a:solidFill>
              </a:rPr>
              <a:t>Předregistrační výzva Modernizačního fondu</a:t>
            </a:r>
            <a:br>
              <a:rPr lang="cs-CZ" dirty="0" smtClean="0">
                <a:solidFill>
                  <a:schemeClr val="tx1">
                    <a:lumMod val="75000"/>
                    <a:lumOff val="25000"/>
                  </a:schemeClr>
                </a:solidFill>
              </a:rPr>
            </a:br>
            <a:r>
              <a:rPr lang="cs-CZ" dirty="0" smtClean="0">
                <a:solidFill>
                  <a:schemeClr val="tx1">
                    <a:lumMod val="75000"/>
                    <a:lumOff val="25000"/>
                  </a:schemeClr>
                </a:solidFill>
              </a:rPr>
              <a:t>-&gt; zvyšování podílu obnovitelných zdrojů energie, snižování skleníkových plynů</a:t>
            </a:r>
            <a:r>
              <a:rPr lang="cs-CZ" dirty="0">
                <a:solidFill>
                  <a:schemeClr val="tx1">
                    <a:lumMod val="75000"/>
                    <a:lumOff val="25000"/>
                  </a:schemeClr>
                </a:solidFill>
              </a:rPr>
              <a:t/>
            </a:r>
            <a:br>
              <a:rPr lang="cs-CZ" dirty="0">
                <a:solidFill>
                  <a:schemeClr val="tx1">
                    <a:lumMod val="75000"/>
                    <a:lumOff val="25000"/>
                  </a:schemeClr>
                </a:solidFill>
              </a:rPr>
            </a:br>
            <a:r>
              <a:rPr lang="cs-CZ" dirty="0" smtClean="0">
                <a:solidFill>
                  <a:schemeClr val="tx1">
                    <a:lumMod val="75000"/>
                    <a:lumOff val="25000"/>
                  </a:schemeClr>
                </a:solidFill>
              </a:rPr>
              <a:t>-&gt; podpora FVE (až 1 mld. Kč)</a:t>
            </a:r>
            <a:r>
              <a:rPr lang="cs-CZ" dirty="0">
                <a:solidFill>
                  <a:schemeClr val="tx1">
                    <a:lumMod val="75000"/>
                    <a:lumOff val="25000"/>
                  </a:schemeClr>
                </a:solidFill>
              </a:rPr>
              <a:t/>
            </a:r>
            <a:br>
              <a:rPr lang="cs-CZ" dirty="0">
                <a:solidFill>
                  <a:schemeClr val="tx1">
                    <a:lumMod val="75000"/>
                    <a:lumOff val="25000"/>
                  </a:schemeClr>
                </a:solidFill>
              </a:rPr>
            </a:br>
            <a:r>
              <a:rPr lang="cs-CZ" dirty="0" smtClean="0">
                <a:solidFill>
                  <a:schemeClr val="tx1">
                    <a:lumMod val="75000"/>
                    <a:lumOff val="25000"/>
                  </a:schemeClr>
                </a:solidFill>
              </a:rPr>
              <a:t>-&gt; podpora GTE</a:t>
            </a:r>
          </a:p>
        </p:txBody>
      </p:sp>
      <p:pic>
        <p:nvPicPr>
          <p:cNvPr id="9" name="Obrázek 8"/>
          <p:cNvPicPr>
            <a:picLocks noChangeAspect="1"/>
          </p:cNvPicPr>
          <p:nvPr/>
        </p:nvPicPr>
        <p:blipFill>
          <a:blip r:embed="rId4"/>
          <a:stretch>
            <a:fillRect/>
          </a:stretch>
        </p:blipFill>
        <p:spPr>
          <a:xfrm>
            <a:off x="6942682" y="3830453"/>
            <a:ext cx="2515133" cy="2783113"/>
          </a:xfrm>
          <a:prstGeom prst="rect">
            <a:avLst/>
          </a:prstGeom>
        </p:spPr>
      </p:pic>
      <p:sp>
        <p:nvSpPr>
          <p:cNvPr id="7" name="TextovéPole 6"/>
          <p:cNvSpPr txBox="1"/>
          <p:nvPr/>
        </p:nvSpPr>
        <p:spPr>
          <a:xfrm>
            <a:off x="7890304" y="3504312"/>
            <a:ext cx="1714502" cy="323165"/>
          </a:xfrm>
          <a:prstGeom prst="rect">
            <a:avLst/>
          </a:prstGeom>
          <a:solidFill>
            <a:schemeClr val="bg1"/>
          </a:solidFill>
        </p:spPr>
        <p:txBody>
          <a:bodyPr wrap="square" rtlCol="0">
            <a:spAutoFit/>
          </a:bodyPr>
          <a:lstStyle/>
          <a:p>
            <a:r>
              <a:rPr lang="cs-CZ" sz="1500" dirty="0" smtClean="0"/>
              <a:t>Větrné - vhodnost</a:t>
            </a:r>
            <a:endParaRPr lang="cs-CZ" sz="1500" dirty="0"/>
          </a:p>
        </p:txBody>
      </p:sp>
      <p:sp>
        <p:nvSpPr>
          <p:cNvPr id="10" name="TextovéPole 9"/>
          <p:cNvSpPr txBox="1"/>
          <p:nvPr/>
        </p:nvSpPr>
        <p:spPr>
          <a:xfrm>
            <a:off x="8811725" y="6254803"/>
            <a:ext cx="527709" cy="338554"/>
          </a:xfrm>
          <a:prstGeom prst="rect">
            <a:avLst/>
          </a:prstGeom>
          <a:solidFill>
            <a:schemeClr val="bg1"/>
          </a:solidFill>
        </p:spPr>
        <p:txBody>
          <a:bodyPr wrap="none" rtlCol="0">
            <a:spAutoFit/>
          </a:bodyPr>
          <a:lstStyle/>
          <a:p>
            <a:r>
              <a:rPr lang="cs-CZ" sz="1600" dirty="0" smtClean="0"/>
              <a:t>FVE</a:t>
            </a:r>
            <a:endParaRPr lang="cs-CZ" sz="1600" dirty="0"/>
          </a:p>
        </p:txBody>
      </p:sp>
      <p:pic>
        <p:nvPicPr>
          <p:cNvPr id="12" name="Obrázek 11"/>
          <p:cNvPicPr/>
          <p:nvPr/>
        </p:nvPicPr>
        <p:blipFill rotWithShape="1">
          <a:blip r:embed="rId5"/>
          <a:srcRect l="14073" t="453" r="20526" b="-453"/>
          <a:stretch/>
        </p:blipFill>
        <p:spPr>
          <a:xfrm>
            <a:off x="9454521" y="3649963"/>
            <a:ext cx="2512682" cy="2999463"/>
          </a:xfrm>
          <a:prstGeom prst="rect">
            <a:avLst/>
          </a:prstGeom>
        </p:spPr>
      </p:pic>
      <p:sp>
        <p:nvSpPr>
          <p:cNvPr id="11" name="TextovéPole 10"/>
          <p:cNvSpPr txBox="1"/>
          <p:nvPr/>
        </p:nvSpPr>
        <p:spPr>
          <a:xfrm>
            <a:off x="10215699" y="6275012"/>
            <a:ext cx="1739900" cy="338554"/>
          </a:xfrm>
          <a:prstGeom prst="rect">
            <a:avLst/>
          </a:prstGeom>
          <a:solidFill>
            <a:schemeClr val="bg1"/>
          </a:solidFill>
        </p:spPr>
        <p:txBody>
          <a:bodyPr wrap="none" rtlCol="0">
            <a:spAutoFit/>
          </a:bodyPr>
          <a:lstStyle/>
          <a:p>
            <a:r>
              <a:rPr lang="cs-CZ" sz="1600" dirty="0" smtClean="0"/>
              <a:t>Bioplynové stanice</a:t>
            </a:r>
            <a:endParaRPr lang="cs-CZ" sz="1600" dirty="0"/>
          </a:p>
        </p:txBody>
      </p:sp>
      <p:pic>
        <p:nvPicPr>
          <p:cNvPr id="6" name="Zástupný symbol pro obsah 5"/>
          <p:cNvPicPr>
            <a:picLocks noGrp="1"/>
          </p:cNvPicPr>
          <p:nvPr>
            <p:ph sz="half" idx="2"/>
          </p:nvPr>
        </p:nvPicPr>
        <p:blipFill>
          <a:blip r:embed="rId6"/>
          <a:stretch>
            <a:fillRect/>
          </a:stretch>
        </p:blipFill>
        <p:spPr>
          <a:xfrm>
            <a:off x="9454520" y="778402"/>
            <a:ext cx="2512683" cy="3047434"/>
          </a:xfrm>
          <a:prstGeom prst="rect">
            <a:avLst/>
          </a:prstGeom>
        </p:spPr>
      </p:pic>
      <p:sp>
        <p:nvSpPr>
          <p:cNvPr id="8" name="TextovéPole 7"/>
          <p:cNvSpPr txBox="1"/>
          <p:nvPr/>
        </p:nvSpPr>
        <p:spPr>
          <a:xfrm>
            <a:off x="10346340" y="3488103"/>
            <a:ext cx="1599556" cy="338554"/>
          </a:xfrm>
          <a:prstGeom prst="rect">
            <a:avLst/>
          </a:prstGeom>
          <a:solidFill>
            <a:schemeClr val="bg1"/>
          </a:solidFill>
        </p:spPr>
        <p:txBody>
          <a:bodyPr wrap="square" rtlCol="0">
            <a:spAutoFit/>
          </a:bodyPr>
          <a:lstStyle/>
          <a:p>
            <a:r>
              <a:rPr lang="cs-CZ" sz="1600" dirty="0" smtClean="0"/>
              <a:t>Existující vodní</a:t>
            </a:r>
            <a:endParaRPr lang="cs-CZ" sz="1600" dirty="0"/>
          </a:p>
        </p:txBody>
      </p:sp>
    </p:spTree>
    <p:extLst>
      <p:ext uri="{BB962C8B-B14F-4D97-AF65-F5344CB8AC3E}">
        <p14:creationId xmlns:p14="http://schemas.microsoft.com/office/powerpoint/2010/main" val="25446510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199" y="416530"/>
            <a:ext cx="10267949" cy="1325563"/>
          </a:xfrm>
        </p:spPr>
        <p:txBody>
          <a:bodyPr>
            <a:normAutofit/>
          </a:bodyPr>
          <a:lstStyle/>
          <a:p>
            <a:r>
              <a:rPr lang="cs-CZ" dirty="0"/>
              <a:t>DOPRAVA</a:t>
            </a:r>
          </a:p>
        </p:txBody>
      </p:sp>
      <p:sp>
        <p:nvSpPr>
          <p:cNvPr id="8" name="Zástupný symbol pro obsah 7"/>
          <p:cNvSpPr>
            <a:spLocks noGrp="1"/>
          </p:cNvSpPr>
          <p:nvPr>
            <p:ph sz="half" idx="1"/>
          </p:nvPr>
        </p:nvSpPr>
        <p:spPr>
          <a:xfrm>
            <a:off x="838199" y="1437324"/>
            <a:ext cx="4969043" cy="5139907"/>
          </a:xfrm>
        </p:spPr>
        <p:txBody>
          <a:bodyPr>
            <a:normAutofit/>
          </a:bodyPr>
          <a:lstStyle/>
          <a:p>
            <a:pPr>
              <a:buClrTx/>
            </a:pPr>
            <a:r>
              <a:rPr lang="cs-CZ" dirty="0" smtClean="0">
                <a:solidFill>
                  <a:schemeClr val="tx1">
                    <a:lumMod val="75000"/>
                    <a:lumOff val="25000"/>
                  </a:schemeClr>
                </a:solidFill>
              </a:rPr>
              <a:t>Dobrá </a:t>
            </a:r>
            <a:r>
              <a:rPr lang="cs-CZ" b="1" dirty="0" smtClean="0">
                <a:solidFill>
                  <a:schemeClr val="tx1">
                    <a:lumMod val="75000"/>
                    <a:lumOff val="25000"/>
                  </a:schemeClr>
                </a:solidFill>
              </a:rPr>
              <a:t>dopravní dostupnost </a:t>
            </a:r>
            <a:r>
              <a:rPr lang="cs-CZ" dirty="0" smtClean="0">
                <a:solidFill>
                  <a:schemeClr val="tx1">
                    <a:lumMod val="75000"/>
                    <a:lumOff val="25000"/>
                  </a:schemeClr>
                </a:solidFill>
              </a:rPr>
              <a:t>osobní i veřejnou dopravou</a:t>
            </a:r>
          </a:p>
          <a:p>
            <a:pPr>
              <a:buClrTx/>
            </a:pPr>
            <a:r>
              <a:rPr lang="cs-CZ" dirty="0" smtClean="0">
                <a:solidFill>
                  <a:schemeClr val="tx1">
                    <a:lumMod val="75000"/>
                    <a:lumOff val="25000"/>
                  </a:schemeClr>
                </a:solidFill>
              </a:rPr>
              <a:t>Rozvinutý IDS JMK</a:t>
            </a:r>
          </a:p>
          <a:p>
            <a:pPr>
              <a:buClrTx/>
            </a:pPr>
            <a:r>
              <a:rPr lang="cs-CZ" dirty="0" smtClean="0">
                <a:solidFill>
                  <a:schemeClr val="tx1">
                    <a:lumMod val="75000"/>
                    <a:lumOff val="25000"/>
                  </a:schemeClr>
                </a:solidFill>
              </a:rPr>
              <a:t>Posiluje </a:t>
            </a:r>
            <a:r>
              <a:rPr lang="cs-CZ" b="1" dirty="0" smtClean="0">
                <a:solidFill>
                  <a:schemeClr val="tx1">
                    <a:lumMod val="75000"/>
                    <a:lumOff val="25000"/>
                  </a:schemeClr>
                </a:solidFill>
              </a:rPr>
              <a:t>vazba na Brno</a:t>
            </a:r>
            <a:r>
              <a:rPr lang="cs-CZ" dirty="0" smtClean="0">
                <a:solidFill>
                  <a:schemeClr val="tx1">
                    <a:lumMod val="75000"/>
                    <a:lumOff val="25000"/>
                  </a:schemeClr>
                </a:solidFill>
              </a:rPr>
              <a:t>, mezi regiony oslabuje</a:t>
            </a:r>
          </a:p>
          <a:p>
            <a:pPr>
              <a:buClrTx/>
            </a:pPr>
            <a:r>
              <a:rPr lang="cs-CZ" dirty="0" smtClean="0">
                <a:solidFill>
                  <a:schemeClr val="tx1">
                    <a:lumMod val="75000"/>
                    <a:lumOff val="25000"/>
                  </a:schemeClr>
                </a:solidFill>
              </a:rPr>
              <a:t>Velká </a:t>
            </a:r>
            <a:r>
              <a:rPr lang="cs-CZ" b="1" dirty="0" smtClean="0">
                <a:solidFill>
                  <a:schemeClr val="tx1">
                    <a:lumMod val="75000"/>
                    <a:lumOff val="25000"/>
                  </a:schemeClr>
                </a:solidFill>
              </a:rPr>
              <a:t>intenzita dopravy </a:t>
            </a:r>
            <a:r>
              <a:rPr lang="cs-CZ" dirty="0" smtClean="0">
                <a:solidFill>
                  <a:schemeClr val="tx1">
                    <a:lumMod val="75000"/>
                    <a:lumOff val="25000"/>
                  </a:schemeClr>
                </a:solidFill>
              </a:rPr>
              <a:t>-&gt; nehodovost</a:t>
            </a:r>
          </a:p>
          <a:p>
            <a:pPr>
              <a:buClrTx/>
            </a:pPr>
            <a:r>
              <a:rPr lang="cs-CZ" dirty="0" smtClean="0">
                <a:solidFill>
                  <a:schemeClr val="tx1">
                    <a:lumMod val="75000"/>
                    <a:lumOff val="25000"/>
                  </a:schemeClr>
                </a:solidFill>
              </a:rPr>
              <a:t>Stav </a:t>
            </a:r>
            <a:r>
              <a:rPr lang="cs-CZ" dirty="0">
                <a:solidFill>
                  <a:schemeClr val="tx1">
                    <a:lumMod val="75000"/>
                    <a:lumOff val="25000"/>
                  </a:schemeClr>
                </a:solidFill>
              </a:rPr>
              <a:t>povrchů komunikací nižších řádů </a:t>
            </a:r>
            <a:r>
              <a:rPr lang="cs-CZ" dirty="0" smtClean="0">
                <a:solidFill>
                  <a:schemeClr val="tx1">
                    <a:lumMod val="75000"/>
                    <a:lumOff val="25000"/>
                  </a:schemeClr>
                </a:solidFill>
              </a:rPr>
              <a:t>horší</a:t>
            </a:r>
          </a:p>
          <a:p>
            <a:pPr>
              <a:buClrTx/>
            </a:pPr>
            <a:r>
              <a:rPr lang="cs-CZ" dirty="0">
                <a:solidFill>
                  <a:schemeClr val="tx1">
                    <a:lumMod val="75000"/>
                    <a:lumOff val="25000"/>
                  </a:schemeClr>
                </a:solidFill>
              </a:rPr>
              <a:t>trať Hrušovany-Židlochovice = regionální </a:t>
            </a:r>
            <a:r>
              <a:rPr lang="cs-CZ" dirty="0" smtClean="0">
                <a:solidFill>
                  <a:schemeClr val="tx1">
                    <a:lumMod val="75000"/>
                    <a:lumOff val="25000"/>
                  </a:schemeClr>
                </a:solidFill>
              </a:rPr>
              <a:t>nerovnosti</a:t>
            </a:r>
          </a:p>
          <a:p>
            <a:pPr>
              <a:buClrTx/>
            </a:pPr>
            <a:r>
              <a:rPr lang="cs-CZ" dirty="0">
                <a:solidFill>
                  <a:schemeClr val="tx1">
                    <a:lumMod val="75000"/>
                    <a:lumOff val="25000"/>
                  </a:schemeClr>
                </a:solidFill>
              </a:rPr>
              <a:t>Modernizace I/53 Pohořelice – Znojmo, dostavba D52 Brno – Vídeň, </a:t>
            </a:r>
            <a:r>
              <a:rPr lang="cs-CZ" dirty="0" smtClean="0">
                <a:solidFill>
                  <a:schemeClr val="tx1">
                    <a:lumMod val="75000"/>
                    <a:lumOff val="25000"/>
                  </a:schemeClr>
                </a:solidFill>
              </a:rPr>
              <a:t>VRT</a:t>
            </a:r>
            <a:endParaRPr lang="cs-CZ" dirty="0">
              <a:solidFill>
                <a:schemeClr val="tx1">
                  <a:lumMod val="75000"/>
                  <a:lumOff val="25000"/>
                </a:schemeClr>
              </a:solidFill>
            </a:endParaRPr>
          </a:p>
        </p:txBody>
      </p:sp>
      <p:pic>
        <p:nvPicPr>
          <p:cNvPr id="10" name="Zástupný symbol pro obsah 9"/>
          <p:cNvPicPr>
            <a:picLocks noGrp="1"/>
          </p:cNvPicPr>
          <p:nvPr>
            <p:ph sz="half" idx="2"/>
          </p:nvPr>
        </p:nvPicPr>
        <p:blipFill rotWithShape="1">
          <a:blip r:embed="rId3" cstate="print">
            <a:extLst>
              <a:ext uri="{28A0092B-C50C-407E-A947-70E740481C1C}">
                <a14:useLocalDpi xmlns:a14="http://schemas.microsoft.com/office/drawing/2010/main" val="0"/>
              </a:ext>
            </a:extLst>
          </a:blip>
          <a:srcRect l="18160" t="14885"/>
          <a:stretch/>
        </p:blipFill>
        <p:spPr>
          <a:xfrm>
            <a:off x="5939294" y="497305"/>
            <a:ext cx="5835610" cy="5775156"/>
          </a:xfrm>
          <a:prstGeom prst="rect">
            <a:avLst/>
          </a:prstGeom>
        </p:spPr>
      </p:pic>
      <p:pic>
        <p:nvPicPr>
          <p:cNvPr id="11" name="Obrázek 10"/>
          <p:cNvPicPr>
            <a:picLocks noChangeAspect="1"/>
          </p:cNvPicPr>
          <p:nvPr/>
        </p:nvPicPr>
        <p:blipFill rotWithShape="1">
          <a:blip r:embed="rId4"/>
          <a:srcRect t="-1229" b="9524"/>
          <a:stretch/>
        </p:blipFill>
        <p:spPr>
          <a:xfrm>
            <a:off x="8807115" y="4312444"/>
            <a:ext cx="2967789" cy="1960017"/>
          </a:xfrm>
          <a:prstGeom prst="rect">
            <a:avLst/>
          </a:prstGeom>
        </p:spPr>
      </p:pic>
    </p:spTree>
    <p:extLst>
      <p:ext uri="{BB962C8B-B14F-4D97-AF65-F5344CB8AC3E}">
        <p14:creationId xmlns:p14="http://schemas.microsoft.com/office/powerpoint/2010/main" val="28906947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13410" y="0"/>
            <a:ext cx="9875520" cy="1356360"/>
          </a:xfrm>
        </p:spPr>
        <p:txBody>
          <a:bodyPr/>
          <a:lstStyle/>
          <a:p>
            <a:r>
              <a:rPr lang="cs-CZ" dirty="0" smtClean="0"/>
              <a:t>CYKLODOPRAVA</a:t>
            </a:r>
            <a:endParaRPr lang="cs-CZ" dirty="0"/>
          </a:p>
        </p:txBody>
      </p:sp>
      <p:sp>
        <p:nvSpPr>
          <p:cNvPr id="6" name="Zástupný symbol pro obsah 5"/>
          <p:cNvSpPr>
            <a:spLocks noGrp="1"/>
          </p:cNvSpPr>
          <p:nvPr>
            <p:ph sz="half" idx="2"/>
          </p:nvPr>
        </p:nvSpPr>
        <p:spPr>
          <a:xfrm>
            <a:off x="513410" y="1139564"/>
            <a:ext cx="6424952" cy="4351338"/>
          </a:xfrm>
        </p:spPr>
        <p:txBody>
          <a:bodyPr>
            <a:noAutofit/>
          </a:bodyPr>
          <a:lstStyle/>
          <a:p>
            <a:pPr>
              <a:buClrTx/>
            </a:pPr>
            <a:r>
              <a:rPr lang="cs-CZ" dirty="0" smtClean="0">
                <a:solidFill>
                  <a:schemeClr val="tx1">
                    <a:lumMod val="75000"/>
                    <a:lumOff val="25000"/>
                  </a:schemeClr>
                </a:solidFill>
              </a:rPr>
              <a:t>Rovinatý terén - potenciál pro </a:t>
            </a:r>
            <a:r>
              <a:rPr lang="cs-CZ" b="1" dirty="0" smtClean="0">
                <a:solidFill>
                  <a:schemeClr val="tx1">
                    <a:lumMod val="75000"/>
                    <a:lumOff val="25000"/>
                  </a:schemeClr>
                </a:solidFill>
              </a:rPr>
              <a:t>cestovní ruch </a:t>
            </a:r>
            <a:r>
              <a:rPr lang="cs-CZ" dirty="0" smtClean="0">
                <a:solidFill>
                  <a:schemeClr val="tx1">
                    <a:lumMod val="75000"/>
                    <a:lumOff val="25000"/>
                  </a:schemeClr>
                </a:solidFill>
              </a:rPr>
              <a:t>i jako </a:t>
            </a:r>
            <a:r>
              <a:rPr lang="cs-CZ" b="1" dirty="0" smtClean="0">
                <a:solidFill>
                  <a:schemeClr val="tx1">
                    <a:lumMod val="75000"/>
                    <a:lumOff val="25000"/>
                  </a:schemeClr>
                </a:solidFill>
              </a:rPr>
              <a:t>regionální doprava </a:t>
            </a:r>
          </a:p>
          <a:p>
            <a:pPr>
              <a:buClrTx/>
            </a:pPr>
            <a:r>
              <a:rPr lang="cs-CZ" dirty="0">
                <a:solidFill>
                  <a:schemeClr val="tx1">
                    <a:lumMod val="75000"/>
                    <a:lumOff val="25000"/>
                  </a:schemeClr>
                </a:solidFill>
              </a:rPr>
              <a:t>Z</a:t>
            </a:r>
            <a:r>
              <a:rPr lang="cs-CZ" dirty="0" smtClean="0">
                <a:solidFill>
                  <a:schemeClr val="tx1">
                    <a:lumMod val="75000"/>
                    <a:lumOff val="25000"/>
                  </a:schemeClr>
                </a:solidFill>
              </a:rPr>
              <a:t>výšení </a:t>
            </a:r>
            <a:r>
              <a:rPr lang="cs-CZ" b="1" dirty="0" smtClean="0">
                <a:solidFill>
                  <a:schemeClr val="tx1">
                    <a:lumMod val="75000"/>
                    <a:lumOff val="25000"/>
                  </a:schemeClr>
                </a:solidFill>
              </a:rPr>
              <a:t>mobility místních obyvatel </a:t>
            </a:r>
            <a:r>
              <a:rPr lang="cs-CZ" dirty="0" smtClean="0">
                <a:solidFill>
                  <a:schemeClr val="tx1">
                    <a:lumMod val="75000"/>
                    <a:lumOff val="25000"/>
                  </a:schemeClr>
                </a:solidFill>
              </a:rPr>
              <a:t>na denní bázi – za službami, volný čas</a:t>
            </a:r>
          </a:p>
          <a:p>
            <a:pPr lvl="0">
              <a:buClrTx/>
            </a:pPr>
            <a:r>
              <a:rPr lang="cs-CZ" dirty="0" smtClean="0">
                <a:solidFill>
                  <a:schemeClr val="tx1">
                    <a:lumMod val="75000"/>
                    <a:lumOff val="25000"/>
                  </a:schemeClr>
                </a:solidFill>
              </a:rPr>
              <a:t>Překážkou - ½ vedena po komunikacích </a:t>
            </a:r>
            <a:r>
              <a:rPr lang="cs-CZ" dirty="0">
                <a:solidFill>
                  <a:schemeClr val="tx1">
                    <a:lumMod val="75000"/>
                    <a:lumOff val="25000"/>
                  </a:schemeClr>
                </a:solidFill>
              </a:rPr>
              <a:t>s </a:t>
            </a:r>
            <a:r>
              <a:rPr lang="cs-CZ" b="1" dirty="0">
                <a:solidFill>
                  <a:schemeClr val="tx1">
                    <a:lumMod val="75000"/>
                    <a:lumOff val="25000"/>
                  </a:schemeClr>
                </a:solidFill>
              </a:rPr>
              <a:t>rušnou </a:t>
            </a:r>
            <a:r>
              <a:rPr lang="cs-CZ" b="1" dirty="0" smtClean="0">
                <a:solidFill>
                  <a:schemeClr val="tx1">
                    <a:lumMod val="75000"/>
                    <a:lumOff val="25000"/>
                  </a:schemeClr>
                </a:solidFill>
              </a:rPr>
              <a:t>dopravou</a:t>
            </a:r>
            <a:r>
              <a:rPr lang="cs-CZ" dirty="0" smtClean="0">
                <a:solidFill>
                  <a:schemeClr val="tx1">
                    <a:lumMod val="75000"/>
                    <a:lumOff val="25000"/>
                  </a:schemeClr>
                </a:solidFill>
              </a:rPr>
              <a:t>, </a:t>
            </a:r>
            <a:r>
              <a:rPr lang="cs-CZ" dirty="0">
                <a:solidFill>
                  <a:schemeClr val="tx1">
                    <a:lumMod val="75000"/>
                    <a:lumOff val="25000"/>
                  </a:schemeClr>
                </a:solidFill>
              </a:rPr>
              <a:t>m</a:t>
            </a:r>
            <a:r>
              <a:rPr lang="cs-CZ" dirty="0" smtClean="0">
                <a:solidFill>
                  <a:schemeClr val="tx1">
                    <a:lumMod val="75000"/>
                    <a:lumOff val="25000"/>
                  </a:schemeClr>
                </a:solidFill>
              </a:rPr>
              <a:t>enší </a:t>
            </a:r>
            <a:r>
              <a:rPr lang="cs-CZ" dirty="0">
                <a:solidFill>
                  <a:schemeClr val="tx1">
                    <a:lumMod val="75000"/>
                    <a:lumOff val="25000"/>
                  </a:schemeClr>
                </a:solidFill>
              </a:rPr>
              <a:t>množství bezpečných a komfortních </a:t>
            </a:r>
            <a:r>
              <a:rPr lang="cs-CZ" dirty="0" smtClean="0">
                <a:solidFill>
                  <a:schemeClr val="tx1">
                    <a:lumMod val="75000"/>
                    <a:lumOff val="25000"/>
                  </a:schemeClr>
                </a:solidFill>
              </a:rPr>
              <a:t>stezek pro účely denní dopravy</a:t>
            </a:r>
          </a:p>
          <a:p>
            <a:pPr lvl="0">
              <a:buClrTx/>
            </a:pPr>
            <a:r>
              <a:rPr lang="cs-CZ" b="1" dirty="0" smtClean="0">
                <a:solidFill>
                  <a:schemeClr val="tx1">
                    <a:lumMod val="75000"/>
                    <a:lumOff val="25000"/>
                  </a:schemeClr>
                </a:solidFill>
              </a:rPr>
              <a:t>Příležitost:</a:t>
            </a:r>
          </a:p>
          <a:p>
            <a:pPr lvl="0">
              <a:buClrTx/>
              <a:buSzPct val="75000"/>
              <a:buFont typeface="Wingdings" panose="05000000000000000000" pitchFamily="2" charset="2"/>
              <a:buChar char="Ø"/>
            </a:pPr>
            <a:r>
              <a:rPr lang="cs-CZ" sz="1800" dirty="0">
                <a:solidFill>
                  <a:schemeClr val="tx1">
                    <a:lumMod val="75000"/>
                    <a:lumOff val="25000"/>
                  </a:schemeClr>
                </a:solidFill>
              </a:rPr>
              <a:t>vedení </a:t>
            </a:r>
            <a:r>
              <a:rPr lang="cs-CZ" sz="1800" dirty="0" smtClean="0">
                <a:solidFill>
                  <a:schemeClr val="tx1">
                    <a:lumMod val="75000"/>
                    <a:lumOff val="25000"/>
                  </a:schemeClr>
                </a:solidFill>
              </a:rPr>
              <a:t>mimo </a:t>
            </a:r>
            <a:r>
              <a:rPr lang="cs-CZ" sz="1800" dirty="0">
                <a:solidFill>
                  <a:schemeClr val="tx1">
                    <a:lumMod val="75000"/>
                    <a:lumOff val="25000"/>
                  </a:schemeClr>
                </a:solidFill>
              </a:rPr>
              <a:t>rušné silnice</a:t>
            </a:r>
          </a:p>
          <a:p>
            <a:pPr>
              <a:buClrTx/>
              <a:buSzPct val="75000"/>
              <a:buFont typeface="Wingdings" panose="05000000000000000000" pitchFamily="2" charset="2"/>
              <a:buChar char="Ø"/>
            </a:pPr>
            <a:r>
              <a:rPr lang="cs-CZ" sz="1800" dirty="0" smtClean="0">
                <a:solidFill>
                  <a:schemeClr val="tx1">
                    <a:lumMod val="75000"/>
                    <a:lumOff val="25000"/>
                  </a:schemeClr>
                </a:solidFill>
              </a:rPr>
              <a:t>doprovodná infrastruktura (stojany a místa na kola, odpočinková </a:t>
            </a:r>
            <a:r>
              <a:rPr lang="cs-CZ" sz="1800" dirty="0">
                <a:solidFill>
                  <a:schemeClr val="tx1">
                    <a:lumMod val="75000"/>
                    <a:lumOff val="25000"/>
                  </a:schemeClr>
                </a:solidFill>
              </a:rPr>
              <a:t>místa, </a:t>
            </a:r>
            <a:r>
              <a:rPr lang="cs-CZ" sz="1800" dirty="0" smtClean="0">
                <a:solidFill>
                  <a:schemeClr val="tx1">
                    <a:lumMod val="75000"/>
                    <a:lumOff val="25000"/>
                  </a:schemeClr>
                </a:solidFill>
              </a:rPr>
              <a:t>občerstvení, servis)</a:t>
            </a:r>
            <a:endParaRPr lang="cs-CZ" sz="1800" dirty="0">
              <a:solidFill>
                <a:schemeClr val="tx1">
                  <a:lumMod val="75000"/>
                  <a:lumOff val="25000"/>
                </a:schemeClr>
              </a:solidFill>
            </a:endParaRPr>
          </a:p>
          <a:p>
            <a:pPr lvl="0">
              <a:buClrTx/>
              <a:buSzPct val="75000"/>
              <a:buFont typeface="Wingdings" panose="05000000000000000000" pitchFamily="2" charset="2"/>
              <a:buChar char="Ø"/>
            </a:pPr>
            <a:r>
              <a:rPr lang="cs-CZ" sz="1800" dirty="0" smtClean="0">
                <a:solidFill>
                  <a:schemeClr val="tx1">
                    <a:lumMod val="75000"/>
                    <a:lumOff val="25000"/>
                  </a:schemeClr>
                </a:solidFill>
              </a:rPr>
              <a:t>Napojení </a:t>
            </a:r>
            <a:r>
              <a:rPr lang="cs-CZ" sz="1800" dirty="0">
                <a:solidFill>
                  <a:schemeClr val="tx1">
                    <a:lumMod val="75000"/>
                    <a:lumOff val="25000"/>
                  </a:schemeClr>
                </a:solidFill>
              </a:rPr>
              <a:t>obcí </a:t>
            </a:r>
            <a:r>
              <a:rPr lang="cs-CZ" sz="1800" dirty="0" smtClean="0">
                <a:solidFill>
                  <a:schemeClr val="tx1">
                    <a:lumMod val="75000"/>
                    <a:lumOff val="25000"/>
                  </a:schemeClr>
                </a:solidFill>
              </a:rPr>
              <a:t>na </a:t>
            </a:r>
            <a:r>
              <a:rPr lang="cs-CZ" sz="1800" dirty="0">
                <a:solidFill>
                  <a:schemeClr val="tx1">
                    <a:lumMod val="75000"/>
                    <a:lumOff val="25000"/>
                  </a:schemeClr>
                </a:solidFill>
              </a:rPr>
              <a:t>regionální centra (Židlochovice, Pohořelice, Rajhrad)</a:t>
            </a:r>
          </a:p>
          <a:p>
            <a:pPr lvl="0">
              <a:buClrTx/>
              <a:buSzPct val="75000"/>
              <a:buFont typeface="Wingdings" panose="05000000000000000000" pitchFamily="2" charset="2"/>
              <a:buChar char="Ø"/>
            </a:pPr>
            <a:r>
              <a:rPr lang="cs-CZ" sz="1800" dirty="0">
                <a:solidFill>
                  <a:schemeClr val="tx1">
                    <a:lumMod val="75000"/>
                    <a:lumOff val="25000"/>
                  </a:schemeClr>
                </a:solidFill>
              </a:rPr>
              <a:t>Rekonstrukce existujících spojení, která jsou ve špatné technickém </a:t>
            </a:r>
            <a:r>
              <a:rPr lang="cs-CZ" sz="1800" dirty="0" smtClean="0">
                <a:solidFill>
                  <a:schemeClr val="tx1">
                    <a:lumMod val="75000"/>
                    <a:lumOff val="25000"/>
                  </a:schemeClr>
                </a:solidFill>
              </a:rPr>
              <a:t>stavu</a:t>
            </a:r>
            <a:endParaRPr lang="cs-CZ" sz="1800" dirty="0">
              <a:solidFill>
                <a:schemeClr val="tx1">
                  <a:lumMod val="75000"/>
                  <a:lumOff val="25000"/>
                </a:schemeClr>
              </a:solidFill>
            </a:endParaRPr>
          </a:p>
        </p:txBody>
      </p:sp>
      <p:pic>
        <p:nvPicPr>
          <p:cNvPr id="5" name="Obrázek 4"/>
          <p:cNvPicPr>
            <a:picLocks noChangeAspect="1"/>
          </p:cNvPicPr>
          <p:nvPr/>
        </p:nvPicPr>
        <p:blipFill>
          <a:blip r:embed="rId3"/>
          <a:stretch>
            <a:fillRect/>
          </a:stretch>
        </p:blipFill>
        <p:spPr>
          <a:xfrm>
            <a:off x="6938362" y="1139564"/>
            <a:ext cx="4723128" cy="5329475"/>
          </a:xfrm>
          <a:prstGeom prst="rect">
            <a:avLst/>
          </a:prstGeom>
        </p:spPr>
      </p:pic>
      <p:grpSp>
        <p:nvGrpSpPr>
          <p:cNvPr id="18" name="Skupina 17"/>
          <p:cNvGrpSpPr/>
          <p:nvPr/>
        </p:nvGrpSpPr>
        <p:grpSpPr>
          <a:xfrm>
            <a:off x="7007381" y="419298"/>
            <a:ext cx="2471483" cy="720266"/>
            <a:chOff x="7007381" y="419298"/>
            <a:chExt cx="2471483" cy="720266"/>
          </a:xfrm>
        </p:grpSpPr>
        <p:cxnSp>
          <p:nvCxnSpPr>
            <p:cNvPr id="12" name="Přímá spojnice 11"/>
            <p:cNvCxnSpPr/>
            <p:nvPr/>
          </p:nvCxnSpPr>
          <p:spPr>
            <a:xfrm>
              <a:off x="7007381" y="1009836"/>
              <a:ext cx="288000" cy="0"/>
            </a:xfrm>
            <a:prstGeom prst="line">
              <a:avLst/>
            </a:prstGeom>
            <a:ln w="34925">
              <a:solidFill>
                <a:srgbClr val="FFC000"/>
              </a:solidFill>
            </a:ln>
          </p:spPr>
          <p:style>
            <a:lnRef idx="2">
              <a:schemeClr val="accent2"/>
            </a:lnRef>
            <a:fillRef idx="0">
              <a:schemeClr val="accent2"/>
            </a:fillRef>
            <a:effectRef idx="1">
              <a:schemeClr val="accent2"/>
            </a:effectRef>
            <a:fontRef idx="minor">
              <a:schemeClr val="tx1"/>
            </a:fontRef>
          </p:style>
        </p:cxnSp>
        <p:cxnSp>
          <p:nvCxnSpPr>
            <p:cNvPr id="13" name="Přímá spojnice 12"/>
            <p:cNvCxnSpPr/>
            <p:nvPr/>
          </p:nvCxnSpPr>
          <p:spPr>
            <a:xfrm>
              <a:off x="7007381" y="793926"/>
              <a:ext cx="288000" cy="0"/>
            </a:xfrm>
            <a:prstGeom prst="line">
              <a:avLst/>
            </a:prstGeom>
            <a:ln w="34925">
              <a:solidFill>
                <a:srgbClr val="0070C0"/>
              </a:solidFill>
            </a:ln>
          </p:spPr>
          <p:style>
            <a:lnRef idx="2">
              <a:schemeClr val="accent2"/>
            </a:lnRef>
            <a:fillRef idx="0">
              <a:schemeClr val="accent2"/>
            </a:fillRef>
            <a:effectRef idx="1">
              <a:schemeClr val="accent2"/>
            </a:effectRef>
            <a:fontRef idx="minor">
              <a:schemeClr val="tx1"/>
            </a:fontRef>
          </p:style>
        </p:cxnSp>
        <p:cxnSp>
          <p:nvCxnSpPr>
            <p:cNvPr id="14" name="Přímá spojnice 13"/>
            <p:cNvCxnSpPr/>
            <p:nvPr/>
          </p:nvCxnSpPr>
          <p:spPr>
            <a:xfrm>
              <a:off x="7007381" y="560441"/>
              <a:ext cx="288000" cy="0"/>
            </a:xfrm>
            <a:prstGeom prst="line">
              <a:avLst/>
            </a:prstGeom>
            <a:ln w="34925">
              <a:solidFill>
                <a:srgbClr val="C00000"/>
              </a:solidFill>
            </a:ln>
          </p:spPr>
          <p:style>
            <a:lnRef idx="2">
              <a:schemeClr val="accent2"/>
            </a:lnRef>
            <a:fillRef idx="0">
              <a:schemeClr val="accent2"/>
            </a:fillRef>
            <a:effectRef idx="1">
              <a:schemeClr val="accent2"/>
            </a:effectRef>
            <a:fontRef idx="minor">
              <a:schemeClr val="tx1"/>
            </a:fontRef>
          </p:style>
        </p:cxnSp>
        <p:sp>
          <p:nvSpPr>
            <p:cNvPr id="15" name="TextovéPole 14"/>
            <p:cNvSpPr txBox="1"/>
            <p:nvPr/>
          </p:nvSpPr>
          <p:spPr>
            <a:xfrm>
              <a:off x="7295381" y="862565"/>
              <a:ext cx="2183483" cy="276999"/>
            </a:xfrm>
            <a:prstGeom prst="rect">
              <a:avLst/>
            </a:prstGeom>
            <a:noFill/>
          </p:spPr>
          <p:txBody>
            <a:bodyPr wrap="none" rtlCol="0">
              <a:spAutoFit/>
            </a:bodyPr>
            <a:lstStyle/>
            <a:p>
              <a:r>
                <a:rPr lang="cs-CZ" sz="1200" dirty="0" smtClean="0"/>
                <a:t>Cyklotrasa 3. a 4. třídy (dle KČT)</a:t>
              </a:r>
              <a:endParaRPr lang="cs-CZ" sz="1200" dirty="0"/>
            </a:p>
          </p:txBody>
        </p:sp>
        <p:sp>
          <p:nvSpPr>
            <p:cNvPr id="16" name="TextovéPole 15"/>
            <p:cNvSpPr txBox="1"/>
            <p:nvPr/>
          </p:nvSpPr>
          <p:spPr>
            <a:xfrm>
              <a:off x="7295381" y="632869"/>
              <a:ext cx="2183483" cy="276999"/>
            </a:xfrm>
            <a:prstGeom prst="rect">
              <a:avLst/>
            </a:prstGeom>
            <a:noFill/>
          </p:spPr>
          <p:txBody>
            <a:bodyPr wrap="none" rtlCol="0">
              <a:spAutoFit/>
            </a:bodyPr>
            <a:lstStyle/>
            <a:p>
              <a:r>
                <a:rPr lang="cs-CZ" sz="1200" dirty="0" smtClean="0"/>
                <a:t>Cyklotrasa 1. a 2. třídy (dle KČT)</a:t>
              </a:r>
              <a:endParaRPr lang="cs-CZ" sz="1200" dirty="0"/>
            </a:p>
          </p:txBody>
        </p:sp>
        <p:sp>
          <p:nvSpPr>
            <p:cNvPr id="17" name="TextovéPole 16"/>
            <p:cNvSpPr txBox="1"/>
            <p:nvPr/>
          </p:nvSpPr>
          <p:spPr>
            <a:xfrm>
              <a:off x="7295380" y="419298"/>
              <a:ext cx="1661032" cy="276999"/>
            </a:xfrm>
            <a:prstGeom prst="rect">
              <a:avLst/>
            </a:prstGeom>
            <a:noFill/>
          </p:spPr>
          <p:txBody>
            <a:bodyPr wrap="none" rtlCol="0">
              <a:spAutoFit/>
            </a:bodyPr>
            <a:lstStyle/>
            <a:p>
              <a:r>
                <a:rPr lang="cs-CZ" sz="1200" dirty="0" smtClean="0"/>
                <a:t>Mezinárodní cyklotrasy</a:t>
              </a:r>
              <a:endParaRPr lang="cs-CZ" sz="1200" dirty="0"/>
            </a:p>
          </p:txBody>
        </p:sp>
      </p:grpSp>
    </p:spTree>
    <p:extLst>
      <p:ext uri="{BB962C8B-B14F-4D97-AF65-F5344CB8AC3E}">
        <p14:creationId xmlns:p14="http://schemas.microsoft.com/office/powerpoint/2010/main" val="33811117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73505" y="308302"/>
            <a:ext cx="10515600" cy="1325563"/>
          </a:xfrm>
        </p:spPr>
        <p:txBody>
          <a:bodyPr/>
          <a:lstStyle/>
          <a:p>
            <a:r>
              <a:rPr lang="cs-CZ" dirty="0" smtClean="0"/>
              <a:t>VZDĚLÁVÁNÍ</a:t>
            </a:r>
            <a:endParaRPr lang="cs-CZ" dirty="0"/>
          </a:p>
        </p:txBody>
      </p:sp>
      <p:sp>
        <p:nvSpPr>
          <p:cNvPr id="3" name="Zástupný symbol pro obsah 2"/>
          <p:cNvSpPr>
            <a:spLocks noGrp="1"/>
          </p:cNvSpPr>
          <p:nvPr>
            <p:ph sz="half" idx="1"/>
          </p:nvPr>
        </p:nvSpPr>
        <p:spPr>
          <a:xfrm>
            <a:off x="573504" y="1459175"/>
            <a:ext cx="5144907" cy="4651788"/>
          </a:xfrm>
        </p:spPr>
        <p:txBody>
          <a:bodyPr>
            <a:normAutofit fontScale="92500" lnSpcReduction="20000"/>
          </a:bodyPr>
          <a:lstStyle/>
          <a:p>
            <a:pPr>
              <a:buClrTx/>
            </a:pPr>
            <a:r>
              <a:rPr lang="cs-CZ" sz="2400" dirty="0">
                <a:solidFill>
                  <a:schemeClr val="tx1"/>
                </a:solidFill>
              </a:rPr>
              <a:t>Velký počet </a:t>
            </a:r>
            <a:r>
              <a:rPr lang="cs-CZ" sz="2400" b="1" dirty="0">
                <a:solidFill>
                  <a:schemeClr val="tx1"/>
                </a:solidFill>
              </a:rPr>
              <a:t>malotřídek</a:t>
            </a:r>
          </a:p>
          <a:p>
            <a:pPr>
              <a:buClrTx/>
            </a:pPr>
            <a:r>
              <a:rPr lang="cs-CZ" sz="2400" dirty="0">
                <a:solidFill>
                  <a:schemeClr val="tx1"/>
                </a:solidFill>
              </a:rPr>
              <a:t>3 SŠ</a:t>
            </a:r>
          </a:p>
          <a:p>
            <a:pPr>
              <a:buClrTx/>
            </a:pPr>
            <a:r>
              <a:rPr lang="cs-CZ" sz="2400" dirty="0">
                <a:solidFill>
                  <a:schemeClr val="tx1"/>
                </a:solidFill>
              </a:rPr>
              <a:t>Soukromá MŠ Róza Rajhrad, Přírodní školka Výhonek Židlochovice</a:t>
            </a:r>
          </a:p>
          <a:p>
            <a:pPr>
              <a:buClrTx/>
            </a:pPr>
            <a:r>
              <a:rPr lang="cs-CZ" sz="2400" dirty="0">
                <a:solidFill>
                  <a:schemeClr val="tx1"/>
                </a:solidFill>
              </a:rPr>
              <a:t>Zájmové a neformální vzdělávání (</a:t>
            </a:r>
            <a:r>
              <a:rPr lang="cs-CZ" sz="2400" dirty="0" smtClean="0">
                <a:solidFill>
                  <a:schemeClr val="tx1"/>
                </a:solidFill>
              </a:rPr>
              <a:t>družiny, 3 kluby, 2 ZUŠ</a:t>
            </a:r>
            <a:r>
              <a:rPr lang="cs-CZ" sz="2400" dirty="0">
                <a:solidFill>
                  <a:schemeClr val="tx1"/>
                </a:solidFill>
              </a:rPr>
              <a:t>, </a:t>
            </a:r>
            <a:r>
              <a:rPr lang="cs-CZ" sz="2400" dirty="0" smtClean="0">
                <a:solidFill>
                  <a:schemeClr val="tx1"/>
                </a:solidFill>
              </a:rPr>
              <a:t>1 SVČ</a:t>
            </a:r>
            <a:r>
              <a:rPr lang="cs-CZ" sz="2400" dirty="0">
                <a:solidFill>
                  <a:schemeClr val="tx1"/>
                </a:solidFill>
              </a:rPr>
              <a:t>)</a:t>
            </a:r>
          </a:p>
          <a:p>
            <a:pPr>
              <a:buClrTx/>
            </a:pPr>
            <a:r>
              <a:rPr lang="cs-CZ" sz="2400" dirty="0">
                <a:solidFill>
                  <a:schemeClr val="tx1"/>
                </a:solidFill>
              </a:rPr>
              <a:t>Růst počtu dětí</a:t>
            </a:r>
          </a:p>
          <a:p>
            <a:pPr>
              <a:buClrTx/>
            </a:pPr>
            <a:r>
              <a:rPr lang="cs-CZ" sz="2400" dirty="0">
                <a:solidFill>
                  <a:schemeClr val="tx1"/>
                </a:solidFill>
              </a:rPr>
              <a:t>Navyšování kapacit vzdělávacích zařízení</a:t>
            </a:r>
          </a:p>
          <a:p>
            <a:pPr>
              <a:buClrTx/>
            </a:pPr>
            <a:r>
              <a:rPr lang="cs-CZ" sz="2400" dirty="0" smtClean="0">
                <a:solidFill>
                  <a:schemeClr val="tx1"/>
                </a:solidFill>
              </a:rPr>
              <a:t>8 dětských skupin</a:t>
            </a:r>
            <a:endParaRPr lang="cs-CZ" sz="2400" dirty="0">
              <a:solidFill>
                <a:schemeClr val="tx1"/>
              </a:solidFill>
            </a:endParaRPr>
          </a:p>
          <a:p>
            <a:pPr>
              <a:buClrTx/>
            </a:pPr>
            <a:r>
              <a:rPr lang="cs-CZ" sz="2400" dirty="0">
                <a:solidFill>
                  <a:schemeClr val="tx1"/>
                </a:solidFill>
              </a:rPr>
              <a:t>I přesto docházející </a:t>
            </a:r>
            <a:r>
              <a:rPr lang="cs-CZ" sz="2400" b="1" dirty="0">
                <a:solidFill>
                  <a:schemeClr val="tx1"/>
                </a:solidFill>
              </a:rPr>
              <a:t>kapacita zařízení </a:t>
            </a:r>
            <a:r>
              <a:rPr lang="cs-CZ" sz="2400" dirty="0">
                <a:solidFill>
                  <a:schemeClr val="tx1"/>
                </a:solidFill>
              </a:rPr>
              <a:t>až nedostačující kapacita (především u MŠ)</a:t>
            </a:r>
          </a:p>
          <a:p>
            <a:pPr>
              <a:buClrTx/>
            </a:pPr>
            <a:r>
              <a:rPr lang="cs-CZ" sz="2400" dirty="0">
                <a:solidFill>
                  <a:schemeClr val="tx1"/>
                </a:solidFill>
              </a:rPr>
              <a:t>Data zkresluje migrace dětí mimo obec a </a:t>
            </a:r>
            <a:r>
              <a:rPr lang="cs-CZ" sz="2400" dirty="0" smtClean="0">
                <a:solidFill>
                  <a:schemeClr val="tx1"/>
                </a:solidFill>
              </a:rPr>
              <a:t>region</a:t>
            </a:r>
            <a:endParaRPr lang="cs-CZ" sz="2400" dirty="0">
              <a:solidFill>
                <a:schemeClr val="tx1"/>
              </a:solidFill>
            </a:endParaRPr>
          </a:p>
        </p:txBody>
      </p:sp>
      <p:graphicFrame>
        <p:nvGraphicFramePr>
          <p:cNvPr id="4" name="Graf 3"/>
          <p:cNvGraphicFramePr/>
          <p:nvPr>
            <p:extLst>
              <p:ext uri="{D42A27DB-BD31-4B8C-83A1-F6EECF244321}">
                <p14:modId xmlns:p14="http://schemas.microsoft.com/office/powerpoint/2010/main" val="1531795614"/>
              </p:ext>
            </p:extLst>
          </p:nvPr>
        </p:nvGraphicFramePr>
        <p:xfrm>
          <a:off x="5855367" y="423012"/>
          <a:ext cx="5999748" cy="285644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Graf 4"/>
          <p:cNvGraphicFramePr/>
          <p:nvPr>
            <p:extLst>
              <p:ext uri="{D42A27DB-BD31-4B8C-83A1-F6EECF244321}">
                <p14:modId xmlns:p14="http://schemas.microsoft.com/office/powerpoint/2010/main" val="1618482857"/>
              </p:ext>
            </p:extLst>
          </p:nvPr>
        </p:nvGraphicFramePr>
        <p:xfrm>
          <a:off x="5855367" y="3615094"/>
          <a:ext cx="5963655" cy="297510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3516434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17359" y="220746"/>
            <a:ext cx="10515600" cy="1325563"/>
          </a:xfrm>
        </p:spPr>
        <p:txBody>
          <a:bodyPr/>
          <a:lstStyle/>
          <a:p>
            <a:r>
              <a:rPr lang="cs-CZ" dirty="0" smtClean="0"/>
              <a:t>SOCIÁLNÍ SLUŽBY</a:t>
            </a:r>
            <a:endParaRPr lang="cs-CZ" dirty="0"/>
          </a:p>
        </p:txBody>
      </p:sp>
      <p:sp>
        <p:nvSpPr>
          <p:cNvPr id="5" name="Zástupný symbol pro obsah 4"/>
          <p:cNvSpPr>
            <a:spLocks noGrp="1"/>
          </p:cNvSpPr>
          <p:nvPr>
            <p:ph sz="half" idx="1"/>
          </p:nvPr>
        </p:nvSpPr>
        <p:spPr>
          <a:xfrm>
            <a:off x="517359" y="1360071"/>
            <a:ext cx="6059904" cy="5349372"/>
          </a:xfrm>
        </p:spPr>
        <p:txBody>
          <a:bodyPr>
            <a:noAutofit/>
          </a:bodyPr>
          <a:lstStyle/>
          <a:p>
            <a:pPr>
              <a:buClrTx/>
            </a:pPr>
            <a:r>
              <a:rPr lang="cs-CZ" b="1" dirty="0">
                <a:solidFill>
                  <a:schemeClr val="tx1"/>
                </a:solidFill>
              </a:rPr>
              <a:t>Silné</a:t>
            </a:r>
            <a:r>
              <a:rPr lang="cs-CZ" dirty="0">
                <a:solidFill>
                  <a:schemeClr val="tx1"/>
                </a:solidFill>
              </a:rPr>
              <a:t> zastoupení </a:t>
            </a:r>
            <a:r>
              <a:rPr lang="cs-CZ" b="1" dirty="0">
                <a:solidFill>
                  <a:schemeClr val="tx1"/>
                </a:solidFill>
              </a:rPr>
              <a:t>sociálních služeb</a:t>
            </a:r>
            <a:r>
              <a:rPr lang="cs-CZ" dirty="0">
                <a:solidFill>
                  <a:schemeClr val="tx1"/>
                </a:solidFill>
              </a:rPr>
              <a:t> </a:t>
            </a:r>
            <a:r>
              <a:rPr lang="cs-CZ" dirty="0" smtClean="0">
                <a:solidFill>
                  <a:schemeClr val="tx1"/>
                </a:solidFill>
              </a:rPr>
              <a:t>–  27 poskytovatelů (12 z území MAS)</a:t>
            </a:r>
            <a:endParaRPr lang="cs-CZ" dirty="0">
              <a:solidFill>
                <a:schemeClr val="tx1"/>
              </a:solidFill>
            </a:endParaRPr>
          </a:p>
          <a:p>
            <a:pPr>
              <a:buClrTx/>
            </a:pPr>
            <a:r>
              <a:rPr lang="cs-CZ" dirty="0" smtClean="0">
                <a:solidFill>
                  <a:schemeClr val="tx1"/>
                </a:solidFill>
              </a:rPr>
              <a:t>Rozdíly </a:t>
            </a:r>
            <a:r>
              <a:rPr lang="cs-CZ" dirty="0" err="1">
                <a:solidFill>
                  <a:schemeClr val="tx1"/>
                </a:solidFill>
              </a:rPr>
              <a:t>Židlochovicko</a:t>
            </a:r>
            <a:r>
              <a:rPr lang="cs-CZ" dirty="0">
                <a:solidFill>
                  <a:schemeClr val="tx1"/>
                </a:solidFill>
              </a:rPr>
              <a:t>  vs. </a:t>
            </a:r>
            <a:r>
              <a:rPr lang="cs-CZ" dirty="0" err="1">
                <a:solidFill>
                  <a:schemeClr val="tx1"/>
                </a:solidFill>
              </a:rPr>
              <a:t>Pohořelicko</a:t>
            </a:r>
            <a:endParaRPr lang="cs-CZ" dirty="0">
              <a:solidFill>
                <a:schemeClr val="tx1"/>
              </a:solidFill>
            </a:endParaRPr>
          </a:p>
          <a:p>
            <a:pPr>
              <a:buClrTx/>
            </a:pPr>
            <a:r>
              <a:rPr lang="cs-CZ" dirty="0">
                <a:solidFill>
                  <a:schemeClr val="tx1"/>
                </a:solidFill>
              </a:rPr>
              <a:t>Blízkost Brna – pozitivní i negativní </a:t>
            </a:r>
            <a:r>
              <a:rPr lang="cs-CZ" dirty="0" smtClean="0">
                <a:solidFill>
                  <a:schemeClr val="tx1"/>
                </a:solidFill>
              </a:rPr>
              <a:t>vliv</a:t>
            </a:r>
          </a:p>
          <a:p>
            <a:pPr>
              <a:buClrTx/>
            </a:pPr>
            <a:r>
              <a:rPr lang="cs-CZ" dirty="0">
                <a:solidFill>
                  <a:schemeClr val="tx1"/>
                </a:solidFill>
              </a:rPr>
              <a:t>Koordinovaný přístup - </a:t>
            </a:r>
            <a:r>
              <a:rPr lang="cs-CZ" b="1" dirty="0">
                <a:solidFill>
                  <a:schemeClr val="tx1"/>
                </a:solidFill>
              </a:rPr>
              <a:t>komunitní plánování sociálních </a:t>
            </a:r>
            <a:r>
              <a:rPr lang="cs-CZ" b="1" dirty="0" smtClean="0">
                <a:solidFill>
                  <a:schemeClr val="tx1"/>
                </a:solidFill>
              </a:rPr>
              <a:t>služeb</a:t>
            </a:r>
            <a:endParaRPr lang="cs-CZ" dirty="0">
              <a:solidFill>
                <a:schemeClr val="tx1"/>
              </a:solidFill>
            </a:endParaRPr>
          </a:p>
          <a:p>
            <a:pPr>
              <a:buClrTx/>
            </a:pPr>
            <a:r>
              <a:rPr lang="cs-CZ" dirty="0" smtClean="0">
                <a:solidFill>
                  <a:schemeClr val="tx1"/>
                </a:solidFill>
              </a:rPr>
              <a:t>Komplexní tématika</a:t>
            </a:r>
            <a:endParaRPr lang="cs-CZ" dirty="0">
              <a:solidFill>
                <a:schemeClr val="tx1"/>
              </a:solidFill>
            </a:endParaRPr>
          </a:p>
          <a:p>
            <a:pPr marL="0" lvl="0" indent="0">
              <a:buClrTx/>
              <a:buSzPct val="75000"/>
              <a:buNone/>
            </a:pPr>
            <a:r>
              <a:rPr lang="cs-CZ" sz="1800" dirty="0" smtClean="0">
                <a:solidFill>
                  <a:schemeClr val="tx1"/>
                </a:solidFill>
              </a:rPr>
              <a:t>- </a:t>
            </a:r>
            <a:r>
              <a:rPr lang="cs-CZ" sz="1800" b="1" dirty="0" smtClean="0">
                <a:solidFill>
                  <a:schemeClr val="tx1"/>
                </a:solidFill>
              </a:rPr>
              <a:t>Financování</a:t>
            </a:r>
            <a:r>
              <a:rPr lang="cs-CZ" sz="1800" dirty="0" smtClean="0">
                <a:solidFill>
                  <a:schemeClr val="tx1"/>
                </a:solidFill>
              </a:rPr>
              <a:t> </a:t>
            </a:r>
            <a:r>
              <a:rPr lang="cs-CZ" sz="1800" dirty="0">
                <a:solidFill>
                  <a:schemeClr val="tx1"/>
                </a:solidFill>
              </a:rPr>
              <a:t>sociálních služeb – stát vs. kraj vs. klienti vs. obce/dotační </a:t>
            </a:r>
            <a:r>
              <a:rPr lang="cs-CZ" sz="1800" dirty="0" smtClean="0">
                <a:solidFill>
                  <a:schemeClr val="tx1"/>
                </a:solidFill>
              </a:rPr>
              <a:t>program</a:t>
            </a:r>
            <a:br>
              <a:rPr lang="cs-CZ" sz="1800" dirty="0" smtClean="0">
                <a:solidFill>
                  <a:schemeClr val="tx1"/>
                </a:solidFill>
              </a:rPr>
            </a:br>
            <a:r>
              <a:rPr lang="cs-CZ" sz="1800" dirty="0" smtClean="0">
                <a:solidFill>
                  <a:schemeClr val="tx1"/>
                </a:solidFill>
              </a:rPr>
              <a:t>- Nedostatečné </a:t>
            </a:r>
            <a:r>
              <a:rPr lang="cs-CZ" sz="1800" b="1" dirty="0">
                <a:solidFill>
                  <a:schemeClr val="tx1"/>
                </a:solidFill>
              </a:rPr>
              <a:t>kapacity</a:t>
            </a:r>
            <a:r>
              <a:rPr lang="cs-CZ" sz="1800" dirty="0">
                <a:solidFill>
                  <a:schemeClr val="tx1"/>
                </a:solidFill>
              </a:rPr>
              <a:t> pobytových forem sociálních </a:t>
            </a:r>
            <a:r>
              <a:rPr lang="cs-CZ" sz="1800" dirty="0" smtClean="0">
                <a:solidFill>
                  <a:schemeClr val="tx1"/>
                </a:solidFill>
              </a:rPr>
              <a:t>služeb</a:t>
            </a:r>
            <a:br>
              <a:rPr lang="cs-CZ" sz="1800" dirty="0" smtClean="0">
                <a:solidFill>
                  <a:schemeClr val="tx1"/>
                </a:solidFill>
              </a:rPr>
            </a:br>
            <a:r>
              <a:rPr lang="cs-CZ" sz="1800" dirty="0" smtClean="0">
                <a:solidFill>
                  <a:schemeClr val="tx1"/>
                </a:solidFill>
              </a:rPr>
              <a:t>- Nedostatečné </a:t>
            </a:r>
            <a:r>
              <a:rPr lang="cs-CZ" sz="1800" dirty="0">
                <a:solidFill>
                  <a:schemeClr val="tx1"/>
                </a:solidFill>
              </a:rPr>
              <a:t>či absentující služby a sociální práce s osobami ohroženými </a:t>
            </a:r>
            <a:r>
              <a:rPr lang="cs-CZ" sz="1800" b="1" dirty="0">
                <a:solidFill>
                  <a:schemeClr val="tx1"/>
                </a:solidFill>
              </a:rPr>
              <a:t>sociálním vyloučení</a:t>
            </a:r>
            <a:r>
              <a:rPr lang="cs-CZ" sz="1800" dirty="0">
                <a:solidFill>
                  <a:schemeClr val="tx1"/>
                </a:solidFill>
              </a:rPr>
              <a:t>m – např. nízkoprahová zařízení, poradenství, </a:t>
            </a:r>
            <a:r>
              <a:rPr lang="cs-CZ" sz="1800" dirty="0" err="1">
                <a:solidFill>
                  <a:schemeClr val="tx1"/>
                </a:solidFill>
              </a:rPr>
              <a:t>etoped</a:t>
            </a:r>
            <a:r>
              <a:rPr lang="cs-CZ" sz="1800" dirty="0">
                <a:solidFill>
                  <a:schemeClr val="tx1"/>
                </a:solidFill>
              </a:rPr>
              <a:t>, </a:t>
            </a:r>
            <a:r>
              <a:rPr lang="cs-CZ" sz="1800" dirty="0" err="1" smtClean="0">
                <a:solidFill>
                  <a:schemeClr val="tx1"/>
                </a:solidFill>
              </a:rPr>
              <a:t>adiktolog</a:t>
            </a:r>
            <a:r>
              <a:rPr lang="cs-CZ" sz="1800" dirty="0">
                <a:solidFill>
                  <a:schemeClr val="tx1"/>
                </a:solidFill>
              </a:rPr>
              <a:t/>
            </a:r>
            <a:br>
              <a:rPr lang="cs-CZ" sz="1800" dirty="0">
                <a:solidFill>
                  <a:schemeClr val="tx1"/>
                </a:solidFill>
              </a:rPr>
            </a:br>
            <a:r>
              <a:rPr lang="cs-CZ" sz="1800" dirty="0" smtClean="0">
                <a:solidFill>
                  <a:schemeClr val="tx1"/>
                </a:solidFill>
              </a:rPr>
              <a:t>- </a:t>
            </a:r>
            <a:r>
              <a:rPr lang="cs-CZ" sz="1800" b="1" dirty="0" smtClean="0">
                <a:solidFill>
                  <a:schemeClr val="tx1"/>
                </a:solidFill>
              </a:rPr>
              <a:t>Absence </a:t>
            </a:r>
            <a:r>
              <a:rPr lang="cs-CZ" sz="1800" b="1" dirty="0">
                <a:solidFill>
                  <a:schemeClr val="tx1"/>
                </a:solidFill>
              </a:rPr>
              <a:t>některých služeb </a:t>
            </a:r>
            <a:r>
              <a:rPr lang="cs-CZ" sz="1800" dirty="0">
                <a:solidFill>
                  <a:schemeClr val="tx1"/>
                </a:solidFill>
              </a:rPr>
              <a:t>– např. osobní </a:t>
            </a:r>
            <a:r>
              <a:rPr lang="cs-CZ" sz="1800" dirty="0" smtClean="0">
                <a:solidFill>
                  <a:schemeClr val="tx1"/>
                </a:solidFill>
              </a:rPr>
              <a:t>asistence</a:t>
            </a:r>
            <a:endParaRPr lang="cs-CZ" sz="1800" dirty="0">
              <a:solidFill>
                <a:schemeClr val="tx1"/>
              </a:solidFill>
            </a:endParaRPr>
          </a:p>
        </p:txBody>
      </p:sp>
      <p:sp>
        <p:nvSpPr>
          <p:cNvPr id="6" name="Zástupný symbol pro obsah 5"/>
          <p:cNvSpPr>
            <a:spLocks noGrp="1"/>
          </p:cNvSpPr>
          <p:nvPr>
            <p:ph sz="half" idx="2"/>
          </p:nvPr>
        </p:nvSpPr>
        <p:spPr>
          <a:xfrm>
            <a:off x="6705600" y="1360071"/>
            <a:ext cx="5229725" cy="4896016"/>
          </a:xfrm>
        </p:spPr>
        <p:txBody>
          <a:bodyPr>
            <a:noAutofit/>
          </a:bodyPr>
          <a:lstStyle/>
          <a:p>
            <a:pPr>
              <a:buClrTx/>
            </a:pPr>
            <a:r>
              <a:rPr lang="cs-CZ" dirty="0">
                <a:solidFill>
                  <a:schemeClr val="tx1"/>
                </a:solidFill>
              </a:rPr>
              <a:t>Sociální oblast a </a:t>
            </a:r>
            <a:r>
              <a:rPr lang="cs-CZ" b="1" dirty="0">
                <a:solidFill>
                  <a:schemeClr val="tx1"/>
                </a:solidFill>
              </a:rPr>
              <a:t>přesah</a:t>
            </a:r>
            <a:r>
              <a:rPr lang="cs-CZ" dirty="0">
                <a:solidFill>
                  <a:schemeClr val="tx1"/>
                </a:solidFill>
              </a:rPr>
              <a:t> do dalších oblastí</a:t>
            </a:r>
          </a:p>
          <a:p>
            <a:pPr marL="285750" lvl="0" indent="-285750">
              <a:buClrTx/>
              <a:buSzPct val="75000"/>
              <a:buFontTx/>
              <a:buChar char="-"/>
            </a:pPr>
            <a:r>
              <a:rPr lang="cs-CZ" sz="1800" dirty="0" smtClean="0">
                <a:solidFill>
                  <a:schemeClr val="tx1"/>
                </a:solidFill>
              </a:rPr>
              <a:t>Komunitní </a:t>
            </a:r>
            <a:r>
              <a:rPr lang="cs-CZ" sz="1800" dirty="0">
                <a:solidFill>
                  <a:schemeClr val="tx1"/>
                </a:solidFill>
              </a:rPr>
              <a:t>centra a komunitní sociální </a:t>
            </a:r>
            <a:r>
              <a:rPr lang="cs-CZ" sz="1800" dirty="0" smtClean="0">
                <a:solidFill>
                  <a:schemeClr val="tx1"/>
                </a:solidFill>
              </a:rPr>
              <a:t>práce</a:t>
            </a:r>
            <a:br>
              <a:rPr lang="cs-CZ" sz="1800" dirty="0" smtClean="0">
                <a:solidFill>
                  <a:schemeClr val="tx1"/>
                </a:solidFill>
              </a:rPr>
            </a:br>
            <a:r>
              <a:rPr lang="cs-CZ" sz="1800" dirty="0" smtClean="0">
                <a:solidFill>
                  <a:schemeClr val="tx1"/>
                </a:solidFill>
              </a:rPr>
              <a:t>- </a:t>
            </a:r>
            <a:r>
              <a:rPr lang="cs-CZ" sz="1800" dirty="0" smtClean="0">
                <a:solidFill>
                  <a:schemeClr val="tx1"/>
                </a:solidFill>
              </a:rPr>
              <a:t>Zaměstnanost </a:t>
            </a:r>
            <a:r>
              <a:rPr lang="cs-CZ" sz="1800" dirty="0">
                <a:solidFill>
                  <a:schemeClr val="tx1"/>
                </a:solidFill>
              </a:rPr>
              <a:t>problematických skupin </a:t>
            </a:r>
            <a:r>
              <a:rPr lang="cs-CZ" sz="1800" dirty="0" smtClean="0">
                <a:solidFill>
                  <a:schemeClr val="tx1"/>
                </a:solidFill>
              </a:rPr>
              <a:t>obyvatel</a:t>
            </a:r>
            <a:br>
              <a:rPr lang="cs-CZ" sz="1800" dirty="0" smtClean="0">
                <a:solidFill>
                  <a:schemeClr val="tx1"/>
                </a:solidFill>
              </a:rPr>
            </a:br>
            <a:r>
              <a:rPr lang="cs-CZ" sz="1800" dirty="0" smtClean="0">
                <a:solidFill>
                  <a:schemeClr val="tx1"/>
                </a:solidFill>
              </a:rPr>
              <a:t>- Sociální </a:t>
            </a:r>
            <a:r>
              <a:rPr lang="cs-CZ" sz="1800" dirty="0">
                <a:solidFill>
                  <a:schemeClr val="tx1"/>
                </a:solidFill>
              </a:rPr>
              <a:t>byty a prostupné </a:t>
            </a:r>
            <a:r>
              <a:rPr lang="cs-CZ" sz="1800" dirty="0" smtClean="0">
                <a:solidFill>
                  <a:schemeClr val="tx1"/>
                </a:solidFill>
              </a:rPr>
              <a:t>bydlení</a:t>
            </a:r>
            <a:br>
              <a:rPr lang="cs-CZ" sz="1800" dirty="0" smtClean="0">
                <a:solidFill>
                  <a:schemeClr val="tx1"/>
                </a:solidFill>
              </a:rPr>
            </a:br>
            <a:r>
              <a:rPr lang="cs-CZ" sz="1800" dirty="0" smtClean="0">
                <a:solidFill>
                  <a:schemeClr val="tx1"/>
                </a:solidFill>
              </a:rPr>
              <a:t>- Rodinná </a:t>
            </a:r>
            <a:r>
              <a:rPr lang="cs-CZ" sz="1800" dirty="0">
                <a:solidFill>
                  <a:schemeClr val="tx1"/>
                </a:solidFill>
              </a:rPr>
              <a:t>a prorodinná </a:t>
            </a:r>
            <a:r>
              <a:rPr lang="cs-CZ" sz="1800" dirty="0" smtClean="0">
                <a:solidFill>
                  <a:schemeClr val="tx1"/>
                </a:solidFill>
              </a:rPr>
              <a:t>politika</a:t>
            </a:r>
            <a:br>
              <a:rPr lang="cs-CZ" sz="1800" dirty="0" smtClean="0">
                <a:solidFill>
                  <a:schemeClr val="tx1"/>
                </a:solidFill>
              </a:rPr>
            </a:br>
            <a:r>
              <a:rPr lang="cs-CZ" sz="1800" dirty="0" smtClean="0">
                <a:solidFill>
                  <a:schemeClr val="tx1"/>
                </a:solidFill>
              </a:rPr>
              <a:t>- Vzdělávání </a:t>
            </a:r>
            <a:r>
              <a:rPr lang="cs-CZ" sz="1800" dirty="0">
                <a:solidFill>
                  <a:schemeClr val="tx1"/>
                </a:solidFill>
              </a:rPr>
              <a:t>– prevence sociálního </a:t>
            </a:r>
            <a:r>
              <a:rPr lang="cs-CZ" sz="1800" dirty="0" smtClean="0">
                <a:solidFill>
                  <a:schemeClr val="tx1"/>
                </a:solidFill>
              </a:rPr>
              <a:t>vyloučení</a:t>
            </a:r>
            <a:br>
              <a:rPr lang="cs-CZ" sz="1800" dirty="0" smtClean="0">
                <a:solidFill>
                  <a:schemeClr val="tx1"/>
                </a:solidFill>
              </a:rPr>
            </a:br>
            <a:r>
              <a:rPr lang="cs-CZ" sz="1800" dirty="0" smtClean="0">
                <a:solidFill>
                  <a:schemeClr val="tx1"/>
                </a:solidFill>
              </a:rPr>
              <a:t>- Bezpečnost </a:t>
            </a:r>
            <a:r>
              <a:rPr lang="cs-CZ" sz="1800" dirty="0">
                <a:solidFill>
                  <a:schemeClr val="tx1"/>
                </a:solidFill>
              </a:rPr>
              <a:t>– kriminalita i </a:t>
            </a:r>
            <a:r>
              <a:rPr lang="cs-CZ" sz="1800" dirty="0" smtClean="0">
                <a:solidFill>
                  <a:schemeClr val="tx1"/>
                </a:solidFill>
              </a:rPr>
              <a:t>prevence</a:t>
            </a:r>
            <a:br>
              <a:rPr lang="cs-CZ" sz="1800" dirty="0" smtClean="0">
                <a:solidFill>
                  <a:schemeClr val="tx1"/>
                </a:solidFill>
              </a:rPr>
            </a:br>
            <a:r>
              <a:rPr lang="cs-CZ" sz="1800" dirty="0" smtClean="0">
                <a:solidFill>
                  <a:schemeClr val="tx1"/>
                </a:solidFill>
              </a:rPr>
              <a:t>- Dobrovolnictví</a:t>
            </a:r>
            <a:endParaRPr lang="cs-CZ" sz="1800" dirty="0">
              <a:solidFill>
                <a:schemeClr val="tx1"/>
              </a:solidFill>
            </a:endParaRPr>
          </a:p>
          <a:p>
            <a:pPr marL="285750" indent="-285750">
              <a:buClrTx/>
              <a:buSzPct val="75000"/>
            </a:pPr>
            <a:r>
              <a:rPr lang="cs-CZ" sz="1800" dirty="0" smtClean="0">
                <a:solidFill>
                  <a:schemeClr val="tx1"/>
                </a:solidFill>
              </a:rPr>
              <a:t>Vliv pandemie na osoby ohrožené sociálním vyloučením</a:t>
            </a:r>
          </a:p>
        </p:txBody>
      </p:sp>
      <p:pic>
        <p:nvPicPr>
          <p:cNvPr id="3" name="Obrázek 2"/>
          <p:cNvPicPr>
            <a:picLocks noChangeAspect="1"/>
          </p:cNvPicPr>
          <p:nvPr/>
        </p:nvPicPr>
        <p:blipFill>
          <a:blip r:embed="rId3"/>
          <a:stretch>
            <a:fillRect/>
          </a:stretch>
        </p:blipFill>
        <p:spPr>
          <a:xfrm>
            <a:off x="8378393" y="4222865"/>
            <a:ext cx="1441803" cy="2033221"/>
          </a:xfrm>
          <a:prstGeom prst="rect">
            <a:avLst/>
          </a:prstGeom>
        </p:spPr>
      </p:pic>
      <p:pic>
        <p:nvPicPr>
          <p:cNvPr id="4" name="Obrázek 3"/>
          <p:cNvPicPr>
            <a:picLocks noChangeAspect="1"/>
          </p:cNvPicPr>
          <p:nvPr/>
        </p:nvPicPr>
        <p:blipFill>
          <a:blip r:embed="rId4"/>
          <a:stretch>
            <a:fillRect/>
          </a:stretch>
        </p:blipFill>
        <p:spPr>
          <a:xfrm>
            <a:off x="9948533" y="4222865"/>
            <a:ext cx="1442819" cy="2033221"/>
          </a:xfrm>
          <a:prstGeom prst="rect">
            <a:avLst/>
          </a:prstGeom>
        </p:spPr>
      </p:pic>
    </p:spTree>
    <p:extLst>
      <p:ext uri="{BB962C8B-B14F-4D97-AF65-F5344CB8AC3E}">
        <p14:creationId xmlns:p14="http://schemas.microsoft.com/office/powerpoint/2010/main" val="28152492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269476"/>
            <a:ext cx="10964594" cy="1325563"/>
          </a:xfrm>
        </p:spPr>
        <p:txBody>
          <a:bodyPr/>
          <a:lstStyle/>
          <a:p>
            <a:r>
              <a:rPr lang="cs-CZ" dirty="0" smtClean="0"/>
              <a:t>ŽIVOTNÍ PROSTŘEDÍ, VYUŽITÍ PŮDY</a:t>
            </a:r>
            <a:endParaRPr lang="cs-CZ" dirty="0"/>
          </a:p>
        </p:txBody>
      </p:sp>
      <p:sp>
        <p:nvSpPr>
          <p:cNvPr id="8" name="Zástupný symbol pro obsah 7"/>
          <p:cNvSpPr>
            <a:spLocks noGrp="1"/>
          </p:cNvSpPr>
          <p:nvPr>
            <p:ph sz="half" idx="1"/>
          </p:nvPr>
        </p:nvSpPr>
        <p:spPr>
          <a:xfrm>
            <a:off x="838200" y="1444557"/>
            <a:ext cx="5317307" cy="5132332"/>
          </a:xfrm>
        </p:spPr>
        <p:txBody>
          <a:bodyPr>
            <a:normAutofit/>
          </a:bodyPr>
          <a:lstStyle/>
          <a:p>
            <a:pPr>
              <a:buClrTx/>
            </a:pPr>
            <a:r>
              <a:rPr lang="cs-CZ" b="1" dirty="0" smtClean="0">
                <a:solidFill>
                  <a:schemeClr val="tx1"/>
                </a:solidFill>
              </a:rPr>
              <a:t>Intenzivně využívaná zemědělská krajina </a:t>
            </a:r>
            <a:r>
              <a:rPr lang="cs-CZ" dirty="0">
                <a:solidFill>
                  <a:schemeClr val="tx1"/>
                </a:solidFill>
              </a:rPr>
              <a:t>=</a:t>
            </a:r>
            <a:r>
              <a:rPr lang="cs-CZ" dirty="0" smtClean="0">
                <a:solidFill>
                  <a:schemeClr val="tx1"/>
                </a:solidFill>
              </a:rPr>
              <a:t> málo diverzifikovaná krajina, s nízkou ekologickou stabilitou</a:t>
            </a:r>
          </a:p>
          <a:p>
            <a:pPr>
              <a:buClrTx/>
            </a:pPr>
            <a:r>
              <a:rPr lang="cs-CZ" dirty="0" smtClean="0">
                <a:solidFill>
                  <a:schemeClr val="tx1"/>
                </a:solidFill>
              </a:rPr>
              <a:t>Negativní vliv na čistotu </a:t>
            </a:r>
            <a:r>
              <a:rPr lang="cs-CZ" dirty="0">
                <a:solidFill>
                  <a:schemeClr val="tx1"/>
                </a:solidFill>
              </a:rPr>
              <a:t>pitné vody a podzemních </a:t>
            </a:r>
            <a:r>
              <a:rPr lang="cs-CZ" dirty="0" smtClean="0">
                <a:solidFill>
                  <a:schemeClr val="tx1"/>
                </a:solidFill>
              </a:rPr>
              <a:t>vod, zadržování </a:t>
            </a:r>
            <a:r>
              <a:rPr lang="cs-CZ" dirty="0">
                <a:solidFill>
                  <a:schemeClr val="tx1"/>
                </a:solidFill>
              </a:rPr>
              <a:t>vody v </a:t>
            </a:r>
            <a:r>
              <a:rPr lang="cs-CZ" dirty="0" smtClean="0">
                <a:solidFill>
                  <a:schemeClr val="tx1"/>
                </a:solidFill>
              </a:rPr>
              <a:t>krajině, zeleň </a:t>
            </a:r>
            <a:r>
              <a:rPr lang="cs-CZ" dirty="0">
                <a:solidFill>
                  <a:schemeClr val="tx1"/>
                </a:solidFill>
              </a:rPr>
              <a:t>v krajině, erozi</a:t>
            </a:r>
            <a:endParaRPr lang="cs-CZ" dirty="0" smtClean="0">
              <a:solidFill>
                <a:schemeClr val="tx1"/>
              </a:solidFill>
            </a:endParaRPr>
          </a:p>
          <a:p>
            <a:pPr>
              <a:buClrTx/>
            </a:pPr>
            <a:r>
              <a:rPr lang="cs-CZ" b="1" dirty="0" smtClean="0">
                <a:solidFill>
                  <a:schemeClr val="tx1"/>
                </a:solidFill>
              </a:rPr>
              <a:t>Globální změna klimatu, sucho</a:t>
            </a:r>
            <a:br>
              <a:rPr lang="cs-CZ" b="1" dirty="0" smtClean="0">
                <a:solidFill>
                  <a:schemeClr val="tx1"/>
                </a:solidFill>
              </a:rPr>
            </a:br>
            <a:r>
              <a:rPr lang="cs-CZ" b="1" dirty="0" smtClean="0">
                <a:solidFill>
                  <a:schemeClr val="tx1"/>
                </a:solidFill>
              </a:rPr>
              <a:t>    </a:t>
            </a:r>
            <a:r>
              <a:rPr lang="cs-CZ" dirty="0" smtClean="0">
                <a:solidFill>
                  <a:schemeClr val="tx1"/>
                </a:solidFill>
              </a:rPr>
              <a:t>příprava na změny, předcházení dopadů</a:t>
            </a:r>
          </a:p>
          <a:p>
            <a:pPr>
              <a:buClrTx/>
            </a:pPr>
            <a:r>
              <a:rPr lang="cs-CZ" dirty="0" smtClean="0">
                <a:solidFill>
                  <a:schemeClr val="tx1"/>
                </a:solidFill>
              </a:rPr>
              <a:t>Chráněná území: malé zastoupení, přibyla EVL Nové mlýny</a:t>
            </a:r>
          </a:p>
          <a:p>
            <a:pPr>
              <a:buClrTx/>
            </a:pPr>
            <a:r>
              <a:rPr lang="cs-CZ" b="1" dirty="0" smtClean="0">
                <a:solidFill>
                  <a:schemeClr val="tx1"/>
                </a:solidFill>
              </a:rPr>
              <a:t>Znečištění</a:t>
            </a:r>
            <a:r>
              <a:rPr lang="cs-CZ" dirty="0" smtClean="0">
                <a:solidFill>
                  <a:schemeClr val="tx1"/>
                </a:solidFill>
              </a:rPr>
              <a:t>: doprava + zemědělství (hluk, prašnost, amoniak) + skládky odpadu (Žabčice, Bratčice) </a:t>
            </a:r>
          </a:p>
          <a:p>
            <a:endParaRPr lang="cs-CZ" sz="2400" dirty="0"/>
          </a:p>
        </p:txBody>
      </p:sp>
      <p:pic>
        <p:nvPicPr>
          <p:cNvPr id="11" name="Obrázek 10"/>
          <p:cNvPicPr>
            <a:picLocks noChangeAspect="1"/>
          </p:cNvPicPr>
          <p:nvPr/>
        </p:nvPicPr>
        <p:blipFill rotWithShape="1">
          <a:blip r:embed="rId3"/>
          <a:srcRect l="2961" t="748" r="2343" b="1166"/>
          <a:stretch/>
        </p:blipFill>
        <p:spPr>
          <a:xfrm>
            <a:off x="10377440" y="2834975"/>
            <a:ext cx="1353849" cy="3326674"/>
          </a:xfrm>
          <a:prstGeom prst="rect">
            <a:avLst/>
          </a:prstGeom>
        </p:spPr>
      </p:pic>
      <p:pic>
        <p:nvPicPr>
          <p:cNvPr id="4" name="Obrázek 3"/>
          <p:cNvPicPr>
            <a:picLocks noChangeAspect="1"/>
          </p:cNvPicPr>
          <p:nvPr/>
        </p:nvPicPr>
        <p:blipFill>
          <a:blip r:embed="rId4"/>
          <a:stretch>
            <a:fillRect/>
          </a:stretch>
        </p:blipFill>
        <p:spPr>
          <a:xfrm>
            <a:off x="6155507" y="1437249"/>
            <a:ext cx="4086225" cy="4724400"/>
          </a:xfrm>
          <a:prstGeom prst="rect">
            <a:avLst/>
          </a:prstGeom>
        </p:spPr>
      </p:pic>
      <p:cxnSp>
        <p:nvCxnSpPr>
          <p:cNvPr id="5" name="Přímá spojnice se šipkou 4"/>
          <p:cNvCxnSpPr/>
          <p:nvPr/>
        </p:nvCxnSpPr>
        <p:spPr>
          <a:xfrm>
            <a:off x="1180407" y="4098174"/>
            <a:ext cx="11637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85191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60744" y="418997"/>
            <a:ext cx="9857874" cy="1325563"/>
          </a:xfrm>
        </p:spPr>
        <p:txBody>
          <a:bodyPr/>
          <a:lstStyle/>
          <a:p>
            <a:r>
              <a:rPr lang="cs-CZ" dirty="0" smtClean="0"/>
              <a:t>ZEMĚDĚLSTVÍ</a:t>
            </a:r>
            <a:endParaRPr lang="cs-CZ" dirty="0"/>
          </a:p>
        </p:txBody>
      </p:sp>
      <p:sp>
        <p:nvSpPr>
          <p:cNvPr id="3" name="Zástupný symbol pro obsah 2"/>
          <p:cNvSpPr>
            <a:spLocks noGrp="1"/>
          </p:cNvSpPr>
          <p:nvPr>
            <p:ph sz="half" idx="1"/>
          </p:nvPr>
        </p:nvSpPr>
        <p:spPr>
          <a:xfrm>
            <a:off x="760744" y="2093070"/>
            <a:ext cx="3288742" cy="4512121"/>
          </a:xfrm>
        </p:spPr>
        <p:txBody>
          <a:bodyPr>
            <a:normAutofit/>
          </a:bodyPr>
          <a:lstStyle/>
          <a:p>
            <a:pPr>
              <a:buClrTx/>
            </a:pPr>
            <a:r>
              <a:rPr lang="cs-CZ" dirty="0" smtClean="0">
                <a:solidFill>
                  <a:schemeClr val="tx1"/>
                </a:solidFill>
              </a:rPr>
              <a:t>7 % </a:t>
            </a:r>
            <a:r>
              <a:rPr lang="cs-CZ" b="1" dirty="0" smtClean="0">
                <a:solidFill>
                  <a:schemeClr val="tx1"/>
                </a:solidFill>
              </a:rPr>
              <a:t>půdních </a:t>
            </a:r>
            <a:r>
              <a:rPr lang="cs-CZ" b="1" dirty="0">
                <a:solidFill>
                  <a:schemeClr val="tx1"/>
                </a:solidFill>
              </a:rPr>
              <a:t>bloků </a:t>
            </a:r>
            <a:r>
              <a:rPr lang="cs-CZ" dirty="0" smtClean="0">
                <a:solidFill>
                  <a:schemeClr val="tx1"/>
                </a:solidFill>
              </a:rPr>
              <a:t>dosahuje </a:t>
            </a:r>
            <a:r>
              <a:rPr lang="cs-CZ" b="1" dirty="0">
                <a:solidFill>
                  <a:schemeClr val="tx1"/>
                </a:solidFill>
              </a:rPr>
              <a:t>extrémní rozlohy</a:t>
            </a:r>
            <a:r>
              <a:rPr lang="cs-CZ" dirty="0">
                <a:solidFill>
                  <a:schemeClr val="tx1"/>
                </a:solidFill>
              </a:rPr>
              <a:t> (nad 60 </a:t>
            </a:r>
            <a:r>
              <a:rPr lang="cs-CZ" dirty="0" smtClean="0">
                <a:solidFill>
                  <a:schemeClr val="tx1"/>
                </a:solidFill>
              </a:rPr>
              <a:t>ha)</a:t>
            </a:r>
            <a:r>
              <a:rPr lang="cs-CZ" dirty="0">
                <a:solidFill>
                  <a:schemeClr val="tx1"/>
                </a:solidFill>
              </a:rPr>
              <a:t> </a:t>
            </a:r>
            <a:r>
              <a:rPr lang="cs-CZ" dirty="0" smtClean="0">
                <a:solidFill>
                  <a:schemeClr val="tx1"/>
                </a:solidFill>
              </a:rPr>
              <a:t>=  na téměř </a:t>
            </a:r>
            <a:r>
              <a:rPr lang="cs-CZ" dirty="0">
                <a:solidFill>
                  <a:schemeClr val="tx1"/>
                </a:solidFill>
              </a:rPr>
              <a:t>½ plochy zemědělské </a:t>
            </a:r>
            <a:r>
              <a:rPr lang="cs-CZ" dirty="0" smtClean="0">
                <a:solidFill>
                  <a:schemeClr val="tx1"/>
                </a:solidFill>
              </a:rPr>
              <a:t>půdy</a:t>
            </a:r>
            <a:endParaRPr lang="cs-CZ" dirty="0">
              <a:solidFill>
                <a:schemeClr val="tx1"/>
              </a:solidFill>
            </a:endParaRPr>
          </a:p>
          <a:p>
            <a:pPr>
              <a:buClrTx/>
            </a:pPr>
            <a:r>
              <a:rPr lang="cs-CZ" dirty="0" smtClean="0">
                <a:solidFill>
                  <a:schemeClr val="tx1"/>
                </a:solidFill>
              </a:rPr>
              <a:t>Růst </a:t>
            </a:r>
            <a:r>
              <a:rPr lang="cs-CZ" b="1" dirty="0" smtClean="0">
                <a:solidFill>
                  <a:schemeClr val="tx1"/>
                </a:solidFill>
              </a:rPr>
              <a:t>ekologického zemědělství</a:t>
            </a:r>
            <a:r>
              <a:rPr lang="cs-CZ" dirty="0" smtClean="0">
                <a:solidFill>
                  <a:schemeClr val="tx1"/>
                </a:solidFill>
              </a:rPr>
              <a:t>, ale stále velmi malý podíl (4,5 %)</a:t>
            </a:r>
            <a:endParaRPr lang="cs-CZ" sz="1600" dirty="0" smtClean="0">
              <a:solidFill>
                <a:schemeClr val="tx1"/>
              </a:solidFill>
            </a:endParaRPr>
          </a:p>
          <a:p>
            <a:endParaRPr lang="cs-CZ" sz="1600" dirty="0"/>
          </a:p>
        </p:txBody>
      </p:sp>
      <p:pic>
        <p:nvPicPr>
          <p:cNvPr id="19" name="Obrázek 18"/>
          <p:cNvPicPr>
            <a:picLocks noChangeAspect="1"/>
          </p:cNvPicPr>
          <p:nvPr/>
        </p:nvPicPr>
        <p:blipFill>
          <a:blip r:embed="rId3"/>
          <a:stretch>
            <a:fillRect/>
          </a:stretch>
        </p:blipFill>
        <p:spPr>
          <a:xfrm>
            <a:off x="8134146" y="2093070"/>
            <a:ext cx="3681870" cy="4163610"/>
          </a:xfrm>
          <a:prstGeom prst="rect">
            <a:avLst/>
          </a:prstGeom>
        </p:spPr>
      </p:pic>
      <p:sp>
        <p:nvSpPr>
          <p:cNvPr id="16" name="TextovéPole 15"/>
          <p:cNvSpPr txBox="1"/>
          <p:nvPr/>
        </p:nvSpPr>
        <p:spPr>
          <a:xfrm>
            <a:off x="8788923" y="1559894"/>
            <a:ext cx="2372316" cy="369332"/>
          </a:xfrm>
          <a:prstGeom prst="rect">
            <a:avLst/>
          </a:prstGeom>
          <a:noFill/>
        </p:spPr>
        <p:txBody>
          <a:bodyPr wrap="none" rtlCol="0">
            <a:spAutoFit/>
          </a:bodyPr>
          <a:lstStyle/>
          <a:p>
            <a:r>
              <a:rPr lang="cs-CZ" b="1" dirty="0" smtClean="0"/>
              <a:t>Ekologické zemědělství</a:t>
            </a:r>
            <a:endParaRPr lang="cs-CZ" b="1" dirty="0"/>
          </a:p>
        </p:txBody>
      </p:sp>
      <p:pic>
        <p:nvPicPr>
          <p:cNvPr id="7" name="Obrázek 6"/>
          <p:cNvPicPr>
            <a:picLocks noChangeAspect="1"/>
          </p:cNvPicPr>
          <p:nvPr/>
        </p:nvPicPr>
        <p:blipFill>
          <a:blip r:embed="rId4"/>
          <a:stretch>
            <a:fillRect/>
          </a:stretch>
        </p:blipFill>
        <p:spPr>
          <a:xfrm>
            <a:off x="4168228" y="2093070"/>
            <a:ext cx="3847176" cy="4163610"/>
          </a:xfrm>
          <a:prstGeom prst="rect">
            <a:avLst/>
          </a:prstGeom>
        </p:spPr>
      </p:pic>
      <p:sp>
        <p:nvSpPr>
          <p:cNvPr id="6" name="TextovéPole 5"/>
          <p:cNvSpPr txBox="1"/>
          <p:nvPr/>
        </p:nvSpPr>
        <p:spPr>
          <a:xfrm>
            <a:off x="4785088" y="1597668"/>
            <a:ext cx="2375971" cy="369332"/>
          </a:xfrm>
          <a:prstGeom prst="rect">
            <a:avLst/>
          </a:prstGeom>
          <a:noFill/>
        </p:spPr>
        <p:txBody>
          <a:bodyPr wrap="none" rtlCol="0">
            <a:spAutoFit/>
          </a:bodyPr>
          <a:lstStyle/>
          <a:p>
            <a:r>
              <a:rPr lang="cs-CZ" b="1" dirty="0" smtClean="0"/>
              <a:t>Nadměrné půdní bloky</a:t>
            </a:r>
            <a:endParaRPr lang="cs-CZ" b="1" dirty="0"/>
          </a:p>
        </p:txBody>
      </p:sp>
      <p:grpSp>
        <p:nvGrpSpPr>
          <p:cNvPr id="9" name="Skupina 8"/>
          <p:cNvGrpSpPr/>
          <p:nvPr/>
        </p:nvGrpSpPr>
        <p:grpSpPr>
          <a:xfrm>
            <a:off x="4202356" y="2056968"/>
            <a:ext cx="1910559" cy="490570"/>
            <a:chOff x="7007381" y="419298"/>
            <a:chExt cx="1910559" cy="490570"/>
          </a:xfrm>
        </p:grpSpPr>
        <p:cxnSp>
          <p:nvCxnSpPr>
            <p:cNvPr id="11" name="Přímá spojnice 10"/>
            <p:cNvCxnSpPr/>
            <p:nvPr/>
          </p:nvCxnSpPr>
          <p:spPr>
            <a:xfrm>
              <a:off x="7007381" y="793926"/>
              <a:ext cx="288000" cy="0"/>
            </a:xfrm>
            <a:prstGeom prst="line">
              <a:avLst/>
            </a:prstGeom>
            <a:ln w="34925">
              <a:solidFill>
                <a:srgbClr val="00B050"/>
              </a:solidFill>
            </a:ln>
          </p:spPr>
          <p:style>
            <a:lnRef idx="2">
              <a:schemeClr val="accent2"/>
            </a:lnRef>
            <a:fillRef idx="0">
              <a:schemeClr val="accent2"/>
            </a:fillRef>
            <a:effectRef idx="1">
              <a:schemeClr val="accent2"/>
            </a:effectRef>
            <a:fontRef idx="minor">
              <a:schemeClr val="tx1"/>
            </a:fontRef>
          </p:style>
        </p:cxnSp>
        <p:cxnSp>
          <p:nvCxnSpPr>
            <p:cNvPr id="12" name="Přímá spojnice 11"/>
            <p:cNvCxnSpPr/>
            <p:nvPr/>
          </p:nvCxnSpPr>
          <p:spPr>
            <a:xfrm>
              <a:off x="7007381" y="560441"/>
              <a:ext cx="288000" cy="0"/>
            </a:xfrm>
            <a:prstGeom prst="line">
              <a:avLst/>
            </a:prstGeom>
            <a:ln w="34925">
              <a:solidFill>
                <a:srgbClr val="C00000"/>
              </a:solidFill>
            </a:ln>
          </p:spPr>
          <p:style>
            <a:lnRef idx="2">
              <a:schemeClr val="accent2"/>
            </a:lnRef>
            <a:fillRef idx="0">
              <a:schemeClr val="accent2"/>
            </a:fillRef>
            <a:effectRef idx="1">
              <a:schemeClr val="accent2"/>
            </a:effectRef>
            <a:fontRef idx="minor">
              <a:schemeClr val="tx1"/>
            </a:fontRef>
          </p:style>
        </p:cxnSp>
        <p:sp>
          <p:nvSpPr>
            <p:cNvPr id="14" name="TextovéPole 13"/>
            <p:cNvSpPr txBox="1"/>
            <p:nvPr/>
          </p:nvSpPr>
          <p:spPr>
            <a:xfrm>
              <a:off x="7295381" y="632869"/>
              <a:ext cx="1582484" cy="276999"/>
            </a:xfrm>
            <a:prstGeom prst="rect">
              <a:avLst/>
            </a:prstGeom>
            <a:noFill/>
          </p:spPr>
          <p:txBody>
            <a:bodyPr wrap="none" rtlCol="0">
              <a:spAutoFit/>
            </a:bodyPr>
            <a:lstStyle/>
            <a:p>
              <a:r>
                <a:rPr lang="cs-CZ" sz="1200" dirty="0" smtClean="0"/>
                <a:t>Půdní bloky pod 60 ha</a:t>
              </a:r>
              <a:endParaRPr lang="cs-CZ" sz="1200" dirty="0"/>
            </a:p>
          </p:txBody>
        </p:sp>
        <p:sp>
          <p:nvSpPr>
            <p:cNvPr id="15" name="TextovéPole 14"/>
            <p:cNvSpPr txBox="1"/>
            <p:nvPr/>
          </p:nvSpPr>
          <p:spPr>
            <a:xfrm>
              <a:off x="7295380" y="419298"/>
              <a:ext cx="1622560" cy="276999"/>
            </a:xfrm>
            <a:prstGeom prst="rect">
              <a:avLst/>
            </a:prstGeom>
            <a:noFill/>
          </p:spPr>
          <p:txBody>
            <a:bodyPr wrap="none" rtlCol="0">
              <a:spAutoFit/>
            </a:bodyPr>
            <a:lstStyle/>
            <a:p>
              <a:r>
                <a:rPr lang="cs-CZ" sz="1200" dirty="0" smtClean="0"/>
                <a:t>Půdní bloky nad 60 ha</a:t>
              </a:r>
              <a:endParaRPr lang="cs-CZ" sz="1200" dirty="0"/>
            </a:p>
          </p:txBody>
        </p:sp>
      </p:grpSp>
      <p:grpSp>
        <p:nvGrpSpPr>
          <p:cNvPr id="17" name="Skupina 16"/>
          <p:cNvGrpSpPr/>
          <p:nvPr/>
        </p:nvGrpSpPr>
        <p:grpSpPr>
          <a:xfrm>
            <a:off x="8243122" y="2072557"/>
            <a:ext cx="1959035" cy="506695"/>
            <a:chOff x="7007381" y="632869"/>
            <a:chExt cx="1959035" cy="506695"/>
          </a:xfrm>
        </p:grpSpPr>
        <p:cxnSp>
          <p:nvCxnSpPr>
            <p:cNvPr id="18" name="Přímá spojnice 17"/>
            <p:cNvCxnSpPr/>
            <p:nvPr/>
          </p:nvCxnSpPr>
          <p:spPr>
            <a:xfrm>
              <a:off x="7007381" y="1009836"/>
              <a:ext cx="288000" cy="0"/>
            </a:xfrm>
            <a:prstGeom prst="line">
              <a:avLst/>
            </a:prstGeom>
            <a:ln w="34925">
              <a:solidFill>
                <a:srgbClr val="FFC000"/>
              </a:solidFill>
            </a:ln>
          </p:spPr>
          <p:style>
            <a:lnRef idx="2">
              <a:schemeClr val="accent2"/>
            </a:lnRef>
            <a:fillRef idx="0">
              <a:schemeClr val="accent2"/>
            </a:fillRef>
            <a:effectRef idx="1">
              <a:schemeClr val="accent2"/>
            </a:effectRef>
            <a:fontRef idx="minor">
              <a:schemeClr val="tx1"/>
            </a:fontRef>
          </p:style>
        </p:cxnSp>
        <p:cxnSp>
          <p:nvCxnSpPr>
            <p:cNvPr id="20" name="Přímá spojnice 19"/>
            <p:cNvCxnSpPr/>
            <p:nvPr/>
          </p:nvCxnSpPr>
          <p:spPr>
            <a:xfrm>
              <a:off x="7007381" y="793926"/>
              <a:ext cx="288000" cy="0"/>
            </a:xfrm>
            <a:prstGeom prst="line">
              <a:avLst/>
            </a:prstGeom>
            <a:ln w="34925">
              <a:solidFill>
                <a:srgbClr val="00B050"/>
              </a:solidFill>
            </a:ln>
          </p:spPr>
          <p:style>
            <a:lnRef idx="2">
              <a:schemeClr val="accent2"/>
            </a:lnRef>
            <a:fillRef idx="0">
              <a:schemeClr val="accent2"/>
            </a:fillRef>
            <a:effectRef idx="1">
              <a:schemeClr val="accent2"/>
            </a:effectRef>
            <a:fontRef idx="minor">
              <a:schemeClr val="tx1"/>
            </a:fontRef>
          </p:style>
        </p:cxnSp>
        <p:sp>
          <p:nvSpPr>
            <p:cNvPr id="22" name="TextovéPole 21"/>
            <p:cNvSpPr txBox="1"/>
            <p:nvPr/>
          </p:nvSpPr>
          <p:spPr>
            <a:xfrm>
              <a:off x="7295381" y="862565"/>
              <a:ext cx="1346844" cy="276999"/>
            </a:xfrm>
            <a:prstGeom prst="rect">
              <a:avLst/>
            </a:prstGeom>
            <a:noFill/>
          </p:spPr>
          <p:txBody>
            <a:bodyPr wrap="none" rtlCol="0">
              <a:spAutoFit/>
            </a:bodyPr>
            <a:lstStyle/>
            <a:p>
              <a:r>
                <a:rPr lang="cs-CZ" sz="1200" dirty="0" smtClean="0"/>
                <a:t>Přechodné období</a:t>
              </a:r>
              <a:endParaRPr lang="cs-CZ" sz="1200" dirty="0"/>
            </a:p>
          </p:txBody>
        </p:sp>
        <p:sp>
          <p:nvSpPr>
            <p:cNvPr id="23" name="TextovéPole 22"/>
            <p:cNvSpPr txBox="1"/>
            <p:nvPr/>
          </p:nvSpPr>
          <p:spPr>
            <a:xfrm>
              <a:off x="7295381" y="632869"/>
              <a:ext cx="1671035" cy="276999"/>
            </a:xfrm>
            <a:prstGeom prst="rect">
              <a:avLst/>
            </a:prstGeom>
            <a:noFill/>
          </p:spPr>
          <p:txBody>
            <a:bodyPr wrap="none" rtlCol="0">
              <a:spAutoFit/>
            </a:bodyPr>
            <a:lstStyle/>
            <a:p>
              <a:r>
                <a:rPr lang="cs-CZ" sz="1200" dirty="0" smtClean="0"/>
                <a:t>Ekologické zemědělství</a:t>
              </a:r>
              <a:endParaRPr lang="cs-CZ" sz="1200" dirty="0"/>
            </a:p>
          </p:txBody>
        </p:sp>
      </p:grpSp>
    </p:spTree>
    <p:extLst>
      <p:ext uri="{BB962C8B-B14F-4D97-AF65-F5344CB8AC3E}">
        <p14:creationId xmlns:p14="http://schemas.microsoft.com/office/powerpoint/2010/main" val="1773190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35389" y="392927"/>
            <a:ext cx="11680372" cy="1325563"/>
          </a:xfrm>
        </p:spPr>
        <p:txBody>
          <a:bodyPr>
            <a:normAutofit/>
          </a:bodyPr>
          <a:lstStyle/>
          <a:p>
            <a:r>
              <a:rPr lang="cs-CZ" sz="3200" dirty="0" smtClean="0"/>
              <a:t>BROWNFIELDY, </a:t>
            </a:r>
            <a:r>
              <a:rPr lang="cs-CZ" sz="3200" cap="all" dirty="0" smtClean="0"/>
              <a:t>stará ekologická zátěž</a:t>
            </a:r>
            <a:r>
              <a:rPr lang="cs-CZ" sz="3200" dirty="0" smtClean="0"/>
              <a:t>, </a:t>
            </a:r>
            <a:r>
              <a:rPr lang="cs-CZ" sz="3200" cap="all" dirty="0" smtClean="0"/>
              <a:t>odpadové hospodářství</a:t>
            </a:r>
            <a:endParaRPr lang="cs-CZ" sz="3200" cap="all" dirty="0"/>
          </a:p>
        </p:txBody>
      </p:sp>
      <p:sp>
        <p:nvSpPr>
          <p:cNvPr id="3" name="Zástupný symbol pro obsah 2"/>
          <p:cNvSpPr>
            <a:spLocks noGrp="1"/>
          </p:cNvSpPr>
          <p:nvPr>
            <p:ph sz="half" idx="1"/>
          </p:nvPr>
        </p:nvSpPr>
        <p:spPr>
          <a:xfrm>
            <a:off x="535389" y="1706654"/>
            <a:ext cx="6842211" cy="5139510"/>
          </a:xfrm>
        </p:spPr>
        <p:txBody>
          <a:bodyPr>
            <a:normAutofit/>
          </a:bodyPr>
          <a:lstStyle/>
          <a:p>
            <a:pPr>
              <a:buClrTx/>
            </a:pPr>
            <a:r>
              <a:rPr lang="cs-CZ" b="1" dirty="0" err="1">
                <a:solidFill>
                  <a:schemeClr val="tx1"/>
                </a:solidFill>
              </a:rPr>
              <a:t>Brownfiledy</a:t>
            </a:r>
            <a:r>
              <a:rPr lang="cs-CZ" dirty="0">
                <a:solidFill>
                  <a:schemeClr val="tx1"/>
                </a:solidFill>
              </a:rPr>
              <a:t> - zemědělský areál Pohořelice, administrativní budova a výrobní hala v Hrušovanech u Brna, kasárna </a:t>
            </a:r>
            <a:r>
              <a:rPr lang="cs-CZ" dirty="0" smtClean="0">
                <a:solidFill>
                  <a:schemeClr val="tx1"/>
                </a:solidFill>
              </a:rPr>
              <a:t>Ivaň, </a:t>
            </a:r>
            <a:r>
              <a:rPr lang="cs-CZ" dirty="0">
                <a:solidFill>
                  <a:schemeClr val="tx1"/>
                </a:solidFill>
              </a:rPr>
              <a:t>mlýn Pohořelice - Nová </a:t>
            </a:r>
            <a:r>
              <a:rPr lang="cs-CZ" dirty="0" smtClean="0">
                <a:solidFill>
                  <a:schemeClr val="tx1"/>
                </a:solidFill>
              </a:rPr>
              <a:t>ves</a:t>
            </a:r>
            <a:br>
              <a:rPr lang="cs-CZ" dirty="0" smtClean="0">
                <a:solidFill>
                  <a:schemeClr val="tx1"/>
                </a:solidFill>
              </a:rPr>
            </a:br>
            <a:r>
              <a:rPr lang="cs-CZ" dirty="0" smtClean="0">
                <a:solidFill>
                  <a:schemeClr val="tx1"/>
                </a:solidFill>
              </a:rPr>
              <a:t>   </a:t>
            </a:r>
            <a:r>
              <a:rPr lang="cs-CZ" sz="1800" dirty="0" smtClean="0">
                <a:solidFill>
                  <a:schemeClr val="tx1"/>
                </a:solidFill>
              </a:rPr>
              <a:t>podpora revitalizace jako infrastruktury pro </a:t>
            </a:r>
            <a:r>
              <a:rPr lang="cs-CZ" sz="1800" dirty="0">
                <a:solidFill>
                  <a:schemeClr val="tx1"/>
                </a:solidFill>
              </a:rPr>
              <a:t>malé a střední podnikání</a:t>
            </a:r>
          </a:p>
          <a:p>
            <a:pPr>
              <a:buClrTx/>
            </a:pPr>
            <a:r>
              <a:rPr lang="cs-CZ" dirty="0">
                <a:solidFill>
                  <a:schemeClr val="tx1"/>
                </a:solidFill>
              </a:rPr>
              <a:t>Problematika revitalizace </a:t>
            </a:r>
            <a:r>
              <a:rPr lang="cs-CZ" b="1" dirty="0">
                <a:solidFill>
                  <a:schemeClr val="tx1"/>
                </a:solidFill>
              </a:rPr>
              <a:t>pískoven</a:t>
            </a:r>
          </a:p>
          <a:p>
            <a:pPr>
              <a:buClrTx/>
            </a:pPr>
            <a:r>
              <a:rPr lang="cs-CZ" b="1" dirty="0">
                <a:solidFill>
                  <a:schemeClr val="tx1"/>
                </a:solidFill>
              </a:rPr>
              <a:t>Staré zátěže </a:t>
            </a:r>
            <a:r>
              <a:rPr lang="cs-CZ" dirty="0">
                <a:solidFill>
                  <a:schemeClr val="tx1"/>
                </a:solidFill>
              </a:rPr>
              <a:t>- staré skládky, živočišná výroba, průmysl + sběrné středisko odpadů Syrovice</a:t>
            </a:r>
          </a:p>
          <a:p>
            <a:pPr>
              <a:buClrTx/>
            </a:pPr>
            <a:r>
              <a:rPr lang="cs-CZ" b="1" dirty="0">
                <a:solidFill>
                  <a:schemeClr val="tx1"/>
                </a:solidFill>
              </a:rPr>
              <a:t>Odpadové </a:t>
            </a:r>
            <a:r>
              <a:rPr lang="cs-CZ" b="1" dirty="0" smtClean="0">
                <a:solidFill>
                  <a:schemeClr val="tx1"/>
                </a:solidFill>
              </a:rPr>
              <a:t>hospodářství</a:t>
            </a:r>
            <a:r>
              <a:rPr lang="cs-CZ" b="1" dirty="0">
                <a:solidFill>
                  <a:schemeClr val="tx1"/>
                </a:solidFill>
              </a:rPr>
              <a:t> </a:t>
            </a:r>
            <a:br>
              <a:rPr lang="cs-CZ" b="1" dirty="0">
                <a:solidFill>
                  <a:schemeClr val="tx1"/>
                </a:solidFill>
              </a:rPr>
            </a:br>
            <a:r>
              <a:rPr lang="cs-CZ" dirty="0" smtClean="0">
                <a:solidFill>
                  <a:schemeClr val="tx1"/>
                </a:solidFill>
              </a:rPr>
              <a:t>-</a:t>
            </a:r>
            <a:r>
              <a:rPr lang="cs-CZ" b="1" dirty="0" smtClean="0">
                <a:solidFill>
                  <a:schemeClr val="tx1"/>
                </a:solidFill>
              </a:rPr>
              <a:t> </a:t>
            </a:r>
            <a:r>
              <a:rPr lang="cs-CZ" dirty="0" smtClean="0">
                <a:solidFill>
                  <a:schemeClr val="tx1"/>
                </a:solidFill>
              </a:rPr>
              <a:t>do </a:t>
            </a:r>
            <a:r>
              <a:rPr lang="cs-CZ" dirty="0">
                <a:solidFill>
                  <a:schemeClr val="tx1"/>
                </a:solidFill>
              </a:rPr>
              <a:t>roku 2030 konec skládkování využitelných </a:t>
            </a:r>
            <a:r>
              <a:rPr lang="cs-CZ" dirty="0" smtClean="0">
                <a:solidFill>
                  <a:schemeClr val="tx1"/>
                </a:solidFill>
              </a:rPr>
              <a:t>odpadů</a:t>
            </a:r>
            <a:r>
              <a:rPr lang="cs-CZ" b="1" dirty="0">
                <a:solidFill>
                  <a:schemeClr val="tx1"/>
                </a:solidFill>
              </a:rPr>
              <a:t/>
            </a:r>
            <a:br>
              <a:rPr lang="cs-CZ" b="1" dirty="0">
                <a:solidFill>
                  <a:schemeClr val="tx1"/>
                </a:solidFill>
              </a:rPr>
            </a:br>
            <a:r>
              <a:rPr lang="cs-CZ" dirty="0">
                <a:solidFill>
                  <a:schemeClr val="tx1"/>
                </a:solidFill>
              </a:rPr>
              <a:t>-</a:t>
            </a:r>
            <a:r>
              <a:rPr lang="cs-CZ" dirty="0" smtClean="0">
                <a:solidFill>
                  <a:schemeClr val="tx1"/>
                </a:solidFill>
              </a:rPr>
              <a:t> cílem přechod na oběhové </a:t>
            </a:r>
            <a:r>
              <a:rPr lang="cs-CZ" dirty="0">
                <a:solidFill>
                  <a:schemeClr val="tx1"/>
                </a:solidFill>
              </a:rPr>
              <a:t>hospodářství, předcházení vzniku odpadů, zvýšení recyklace a materiálového </a:t>
            </a:r>
            <a:r>
              <a:rPr lang="cs-CZ" dirty="0" smtClean="0">
                <a:solidFill>
                  <a:schemeClr val="tx1"/>
                </a:solidFill>
              </a:rPr>
              <a:t>využití, chytrý systém evidence odpadů, potravinové banky, modernizace sběrných dvorů</a:t>
            </a:r>
          </a:p>
        </p:txBody>
      </p:sp>
      <p:pic>
        <p:nvPicPr>
          <p:cNvPr id="8" name="Obrázek 7"/>
          <p:cNvPicPr/>
          <p:nvPr/>
        </p:nvPicPr>
        <p:blipFill>
          <a:blip r:embed="rId3"/>
          <a:stretch>
            <a:fillRect/>
          </a:stretch>
        </p:blipFill>
        <p:spPr>
          <a:xfrm>
            <a:off x="7377600" y="1718490"/>
            <a:ext cx="4466589" cy="4474389"/>
          </a:xfrm>
          <a:prstGeom prst="rect">
            <a:avLst/>
          </a:prstGeom>
        </p:spPr>
      </p:pic>
      <p:sp>
        <p:nvSpPr>
          <p:cNvPr id="4" name="TextovéPole 3"/>
          <p:cNvSpPr txBox="1"/>
          <p:nvPr/>
        </p:nvSpPr>
        <p:spPr>
          <a:xfrm>
            <a:off x="7377600" y="6210336"/>
            <a:ext cx="2507418" cy="338554"/>
          </a:xfrm>
          <a:prstGeom prst="rect">
            <a:avLst/>
          </a:prstGeom>
          <a:noFill/>
        </p:spPr>
        <p:txBody>
          <a:bodyPr wrap="none" rtlCol="0">
            <a:spAutoFit/>
          </a:bodyPr>
          <a:lstStyle/>
          <a:p>
            <a:r>
              <a:rPr lang="cs-CZ" sz="1600" dirty="0" smtClean="0"/>
              <a:t>Staré zátěže na území MAS</a:t>
            </a:r>
            <a:endParaRPr lang="cs-CZ" sz="1600" dirty="0"/>
          </a:p>
        </p:txBody>
      </p:sp>
      <p:cxnSp>
        <p:nvCxnSpPr>
          <p:cNvPr id="6" name="Přímá spojnice se šipkou 5"/>
          <p:cNvCxnSpPr/>
          <p:nvPr/>
        </p:nvCxnSpPr>
        <p:spPr>
          <a:xfrm>
            <a:off x="839586" y="2793076"/>
            <a:ext cx="11637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08973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49968" y="500062"/>
            <a:ext cx="10515600" cy="1325563"/>
          </a:xfrm>
        </p:spPr>
        <p:txBody>
          <a:bodyPr/>
          <a:lstStyle/>
          <a:p>
            <a:r>
              <a:rPr lang="cs-CZ" dirty="0" smtClean="0"/>
              <a:t>CESTOVNÍ RUCH</a:t>
            </a:r>
            <a:endParaRPr lang="cs-CZ" dirty="0"/>
          </a:p>
        </p:txBody>
      </p:sp>
      <p:sp>
        <p:nvSpPr>
          <p:cNvPr id="4" name="Zástupný symbol pro obsah 3"/>
          <p:cNvSpPr>
            <a:spLocks noGrp="1"/>
          </p:cNvSpPr>
          <p:nvPr>
            <p:ph sz="half" idx="1"/>
          </p:nvPr>
        </p:nvSpPr>
        <p:spPr>
          <a:xfrm>
            <a:off x="749968" y="1825625"/>
            <a:ext cx="5181600" cy="4351338"/>
          </a:xfrm>
        </p:spPr>
        <p:txBody>
          <a:bodyPr>
            <a:normAutofit/>
          </a:bodyPr>
          <a:lstStyle/>
          <a:p>
            <a:pPr>
              <a:buClrTx/>
            </a:pPr>
            <a:r>
              <a:rPr lang="cs-CZ" dirty="0" smtClean="0">
                <a:solidFill>
                  <a:schemeClr val="tx1"/>
                </a:solidFill>
              </a:rPr>
              <a:t>blízkost </a:t>
            </a:r>
            <a:r>
              <a:rPr lang="cs-CZ" b="1" dirty="0">
                <a:solidFill>
                  <a:schemeClr val="tx1"/>
                </a:solidFill>
              </a:rPr>
              <a:t>Brna</a:t>
            </a:r>
            <a:r>
              <a:rPr lang="cs-CZ" dirty="0">
                <a:solidFill>
                  <a:schemeClr val="tx1"/>
                </a:solidFill>
              </a:rPr>
              <a:t> a zároveň bez výrazných turistických </a:t>
            </a:r>
            <a:r>
              <a:rPr lang="cs-CZ" dirty="0" smtClean="0">
                <a:solidFill>
                  <a:schemeClr val="tx1"/>
                </a:solidFill>
              </a:rPr>
              <a:t>lákadel</a:t>
            </a:r>
          </a:p>
          <a:p>
            <a:pPr>
              <a:buClrTx/>
            </a:pPr>
            <a:r>
              <a:rPr lang="cs-CZ" dirty="0">
                <a:solidFill>
                  <a:schemeClr val="tx1"/>
                </a:solidFill>
              </a:rPr>
              <a:t>Pasohlávky – </a:t>
            </a:r>
            <a:r>
              <a:rPr lang="cs-CZ" dirty="0" err="1">
                <a:solidFill>
                  <a:schemeClr val="tx1"/>
                </a:solidFill>
              </a:rPr>
              <a:t>Aqualand</a:t>
            </a:r>
            <a:r>
              <a:rPr lang="cs-CZ" dirty="0">
                <a:solidFill>
                  <a:schemeClr val="tx1"/>
                </a:solidFill>
              </a:rPr>
              <a:t> Moravia, kempování rekreační oblast Pálava, výstavba rekreačního areálu čínským </a:t>
            </a:r>
            <a:r>
              <a:rPr lang="cs-CZ" dirty="0" smtClean="0">
                <a:solidFill>
                  <a:schemeClr val="tx1"/>
                </a:solidFill>
              </a:rPr>
              <a:t>investorem</a:t>
            </a:r>
          </a:p>
          <a:p>
            <a:pPr>
              <a:buClrTx/>
            </a:pPr>
            <a:r>
              <a:rPr lang="cs-CZ" b="1" dirty="0" smtClean="0">
                <a:solidFill>
                  <a:schemeClr val="tx1"/>
                </a:solidFill>
              </a:rPr>
              <a:t>průjezdní region</a:t>
            </a:r>
            <a:r>
              <a:rPr lang="cs-CZ" dirty="0" smtClean="0">
                <a:solidFill>
                  <a:schemeClr val="tx1"/>
                </a:solidFill>
              </a:rPr>
              <a:t>, </a:t>
            </a:r>
            <a:r>
              <a:rPr lang="cs-CZ" dirty="0">
                <a:solidFill>
                  <a:schemeClr val="tx1"/>
                </a:solidFill>
              </a:rPr>
              <a:t>region pro jednodenní </a:t>
            </a:r>
            <a:r>
              <a:rPr lang="cs-CZ" dirty="0" smtClean="0">
                <a:solidFill>
                  <a:schemeClr val="tx1"/>
                </a:solidFill>
              </a:rPr>
              <a:t>výlety</a:t>
            </a:r>
          </a:p>
          <a:p>
            <a:pPr>
              <a:buClrTx/>
            </a:pPr>
            <a:r>
              <a:rPr lang="cs-CZ" b="1" dirty="0" smtClean="0">
                <a:solidFill>
                  <a:schemeClr val="tx1"/>
                </a:solidFill>
              </a:rPr>
              <a:t>Cykloturistika</a:t>
            </a:r>
            <a:r>
              <a:rPr lang="cs-CZ" dirty="0" smtClean="0">
                <a:solidFill>
                  <a:schemeClr val="tx1"/>
                </a:solidFill>
              </a:rPr>
              <a:t> – až 370 </a:t>
            </a:r>
            <a:r>
              <a:rPr lang="cs-CZ" dirty="0">
                <a:solidFill>
                  <a:schemeClr val="tx1"/>
                </a:solidFill>
              </a:rPr>
              <a:t>km značených </a:t>
            </a:r>
            <a:r>
              <a:rPr lang="cs-CZ" dirty="0" smtClean="0">
                <a:solidFill>
                  <a:schemeClr val="tx1"/>
                </a:solidFill>
              </a:rPr>
              <a:t>cyklotras, úseky významných cyklotras</a:t>
            </a:r>
          </a:p>
          <a:p>
            <a:pPr>
              <a:buClrTx/>
            </a:pPr>
            <a:r>
              <a:rPr lang="cs-CZ" dirty="0" smtClean="0">
                <a:solidFill>
                  <a:schemeClr val="tx1"/>
                </a:solidFill>
              </a:rPr>
              <a:t>Vinařská turistika</a:t>
            </a:r>
            <a:endParaRPr lang="cs-CZ" dirty="0"/>
          </a:p>
          <a:p>
            <a:endParaRPr lang="cs-CZ" dirty="0"/>
          </a:p>
        </p:txBody>
      </p:sp>
      <p:pic>
        <p:nvPicPr>
          <p:cNvPr id="1026" name="Picture 2" descr="https://www.kemp-merkur.cz/wp-content/uploads/2017/05/adobestock_101022499-1-1024x683.jpe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007768" y="1825625"/>
            <a:ext cx="5608740" cy="3740986"/>
          </a:xfrm>
          <a:prstGeom prst="rect">
            <a:avLst/>
          </a:prstGeom>
          <a:noFill/>
          <a:extLst>
            <a:ext uri="{909E8E84-426E-40DD-AFC4-6F175D3DCCD1}">
              <a14:hiddenFill xmlns:a14="http://schemas.microsoft.com/office/drawing/2010/main">
                <a:solidFill>
                  <a:srgbClr val="FFFFFF"/>
                </a:solidFill>
              </a14:hiddenFill>
            </a:ext>
          </a:extLst>
        </p:spPr>
      </p:pic>
      <p:sp>
        <p:nvSpPr>
          <p:cNvPr id="9" name="TextovéPole 8"/>
          <p:cNvSpPr txBox="1"/>
          <p:nvPr/>
        </p:nvSpPr>
        <p:spPr>
          <a:xfrm>
            <a:off x="8910856" y="5289612"/>
            <a:ext cx="2781852" cy="276999"/>
          </a:xfrm>
          <a:prstGeom prst="rect">
            <a:avLst/>
          </a:prstGeom>
          <a:noFill/>
        </p:spPr>
        <p:txBody>
          <a:bodyPr wrap="none" rtlCol="0">
            <a:spAutoFit/>
          </a:bodyPr>
          <a:lstStyle/>
          <a:p>
            <a:r>
              <a:rPr lang="cs-CZ" sz="1200" dirty="0" smtClean="0"/>
              <a:t>Zdroj: Autokemp ATC </a:t>
            </a:r>
            <a:r>
              <a:rPr lang="cs-CZ" sz="1200" dirty="0" err="1" smtClean="0"/>
              <a:t>Mercur</a:t>
            </a:r>
            <a:r>
              <a:rPr lang="cs-CZ" sz="1200" dirty="0" smtClean="0"/>
              <a:t> Pasohlávky</a:t>
            </a:r>
            <a:endParaRPr lang="cs-CZ" sz="1200" dirty="0"/>
          </a:p>
        </p:txBody>
      </p:sp>
    </p:spTree>
    <p:extLst>
      <p:ext uri="{BB962C8B-B14F-4D97-AF65-F5344CB8AC3E}">
        <p14:creationId xmlns:p14="http://schemas.microsoft.com/office/powerpoint/2010/main" val="40980572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51840" y="384967"/>
            <a:ext cx="10198548" cy="1325563"/>
          </a:xfrm>
        </p:spPr>
        <p:txBody>
          <a:bodyPr/>
          <a:lstStyle/>
          <a:p>
            <a:r>
              <a:rPr lang="cs-CZ" dirty="0" smtClean="0"/>
              <a:t>Program</a:t>
            </a:r>
            <a:endParaRPr lang="cs-CZ" dirty="0"/>
          </a:p>
        </p:txBody>
      </p:sp>
      <p:sp>
        <p:nvSpPr>
          <p:cNvPr id="3" name="Zástupný symbol pro obsah 2"/>
          <p:cNvSpPr>
            <a:spLocks noGrp="1"/>
          </p:cNvSpPr>
          <p:nvPr>
            <p:ph sz="half" idx="1"/>
          </p:nvPr>
        </p:nvSpPr>
        <p:spPr>
          <a:xfrm>
            <a:off x="751840" y="1710530"/>
            <a:ext cx="10633915" cy="4691857"/>
          </a:xfrm>
        </p:spPr>
        <p:txBody>
          <a:bodyPr>
            <a:normAutofit/>
          </a:bodyPr>
          <a:lstStyle/>
          <a:p>
            <a:pPr>
              <a:buClrTx/>
            </a:pPr>
            <a:r>
              <a:rPr lang="cs-CZ" sz="2800" b="1" dirty="0" smtClean="0">
                <a:solidFill>
                  <a:schemeClr val="tx1">
                    <a:lumMod val="75000"/>
                    <a:lumOff val="25000"/>
                  </a:schemeClr>
                </a:solidFill>
              </a:rPr>
              <a:t>Úvod </a:t>
            </a:r>
          </a:p>
          <a:p>
            <a:pPr>
              <a:buClrTx/>
            </a:pPr>
            <a:r>
              <a:rPr lang="cs-CZ" sz="2800" b="1" dirty="0" smtClean="0">
                <a:solidFill>
                  <a:schemeClr val="tx1">
                    <a:lumMod val="75000"/>
                    <a:lumOff val="25000"/>
                  </a:schemeClr>
                </a:solidFill>
              </a:rPr>
              <a:t>Co je to SCLLD a k čemu je to dobré</a:t>
            </a:r>
          </a:p>
          <a:p>
            <a:pPr>
              <a:buClrTx/>
            </a:pPr>
            <a:r>
              <a:rPr lang="cs-CZ" sz="2800" b="1" dirty="0" smtClean="0">
                <a:solidFill>
                  <a:schemeClr val="tx1">
                    <a:lumMod val="75000"/>
                    <a:lumOff val="25000"/>
                  </a:schemeClr>
                </a:solidFill>
              </a:rPr>
              <a:t>Analytická část</a:t>
            </a:r>
          </a:p>
          <a:p>
            <a:pPr>
              <a:buClrTx/>
            </a:pPr>
            <a:r>
              <a:rPr lang="cs-CZ" sz="2800" b="1" dirty="0" smtClean="0">
                <a:solidFill>
                  <a:schemeClr val="tx1">
                    <a:lumMod val="75000"/>
                    <a:lumOff val="25000"/>
                  </a:schemeClr>
                </a:solidFill>
              </a:rPr>
              <a:t>Brainstorming</a:t>
            </a:r>
          </a:p>
          <a:p>
            <a:pPr>
              <a:buClrTx/>
            </a:pPr>
            <a:r>
              <a:rPr lang="cs-CZ" sz="2800" b="1" dirty="0" smtClean="0">
                <a:solidFill>
                  <a:schemeClr val="tx1">
                    <a:lumMod val="75000"/>
                    <a:lumOff val="25000"/>
                  </a:schemeClr>
                </a:solidFill>
              </a:rPr>
              <a:t>Nové trendy v regionální politice ČR a EU</a:t>
            </a:r>
          </a:p>
          <a:p>
            <a:pPr>
              <a:buClrTx/>
            </a:pPr>
            <a:r>
              <a:rPr lang="cs-CZ" sz="2800" b="1" dirty="0" smtClean="0">
                <a:solidFill>
                  <a:schemeClr val="tx1">
                    <a:lumMod val="75000"/>
                    <a:lumOff val="25000"/>
                  </a:schemeClr>
                </a:solidFill>
              </a:rPr>
              <a:t>Týmová práce</a:t>
            </a:r>
          </a:p>
          <a:p>
            <a:pPr>
              <a:buClrTx/>
            </a:pPr>
            <a:r>
              <a:rPr lang="cs-CZ" sz="2800" b="1" dirty="0" smtClean="0">
                <a:solidFill>
                  <a:schemeClr val="tx1">
                    <a:lumMod val="75000"/>
                    <a:lumOff val="25000"/>
                  </a:schemeClr>
                </a:solidFill>
              </a:rPr>
              <a:t>Diskuze</a:t>
            </a:r>
            <a:endParaRPr lang="cs-CZ" sz="2800" b="1" dirty="0">
              <a:solidFill>
                <a:schemeClr val="tx1">
                  <a:lumMod val="75000"/>
                  <a:lumOff val="25000"/>
                </a:schemeClr>
              </a:solidFill>
            </a:endParaRPr>
          </a:p>
        </p:txBody>
      </p:sp>
    </p:spTree>
    <p:extLst>
      <p:ext uri="{BB962C8B-B14F-4D97-AF65-F5344CB8AC3E}">
        <p14:creationId xmlns:p14="http://schemas.microsoft.com/office/powerpoint/2010/main" val="29820739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85553" y="476596"/>
            <a:ext cx="9875520" cy="1356360"/>
          </a:xfrm>
        </p:spPr>
        <p:txBody>
          <a:bodyPr/>
          <a:lstStyle/>
          <a:p>
            <a:r>
              <a:rPr lang="cs-CZ" dirty="0" smtClean="0"/>
              <a:t>SLUŽBY A ŽIVOT V OBCÍCH</a:t>
            </a:r>
            <a:endParaRPr lang="cs-CZ" dirty="0"/>
          </a:p>
        </p:txBody>
      </p:sp>
      <p:sp>
        <p:nvSpPr>
          <p:cNvPr id="3" name="Zástupný symbol pro obsah 2"/>
          <p:cNvSpPr>
            <a:spLocks noGrp="1"/>
          </p:cNvSpPr>
          <p:nvPr>
            <p:ph sz="half" idx="1"/>
          </p:nvPr>
        </p:nvSpPr>
        <p:spPr/>
        <p:txBody>
          <a:bodyPr>
            <a:normAutofit/>
          </a:bodyPr>
          <a:lstStyle/>
          <a:p>
            <a:pPr>
              <a:buClrTx/>
            </a:pPr>
            <a:endParaRPr lang="cs-CZ" dirty="0" smtClean="0">
              <a:solidFill>
                <a:schemeClr val="tx1"/>
              </a:solidFill>
            </a:endParaRPr>
          </a:p>
          <a:p>
            <a:pPr>
              <a:buClrTx/>
            </a:pPr>
            <a:endParaRPr lang="cs-CZ" dirty="0" smtClean="0">
              <a:solidFill>
                <a:schemeClr val="tx1"/>
              </a:solidFill>
            </a:endParaRPr>
          </a:p>
        </p:txBody>
      </p:sp>
      <p:sp>
        <p:nvSpPr>
          <p:cNvPr id="8" name="Zástupný symbol pro obsah 7"/>
          <p:cNvSpPr>
            <a:spLocks noGrp="1"/>
          </p:cNvSpPr>
          <p:nvPr>
            <p:ph sz="half" idx="2"/>
          </p:nvPr>
        </p:nvSpPr>
        <p:spPr>
          <a:xfrm>
            <a:off x="785553" y="1907770"/>
            <a:ext cx="5965892" cy="4534593"/>
          </a:xfrm>
        </p:spPr>
        <p:txBody>
          <a:bodyPr>
            <a:normAutofit/>
          </a:bodyPr>
          <a:lstStyle/>
          <a:p>
            <a:pPr>
              <a:buClrTx/>
            </a:pPr>
            <a:r>
              <a:rPr lang="cs-CZ" dirty="0" smtClean="0">
                <a:solidFill>
                  <a:schemeClr val="tx1"/>
                </a:solidFill>
              </a:rPr>
              <a:t>Dotazníkové šetření (občané)</a:t>
            </a:r>
          </a:p>
          <a:p>
            <a:pPr>
              <a:buClrTx/>
            </a:pPr>
            <a:r>
              <a:rPr lang="cs-CZ" dirty="0" smtClean="0">
                <a:solidFill>
                  <a:schemeClr val="tx1"/>
                </a:solidFill>
              </a:rPr>
              <a:t>V regionu chybí především:</a:t>
            </a:r>
            <a:br>
              <a:rPr lang="cs-CZ" dirty="0" smtClean="0">
                <a:solidFill>
                  <a:schemeClr val="tx1"/>
                </a:solidFill>
              </a:rPr>
            </a:br>
            <a:r>
              <a:rPr lang="cs-CZ" sz="1400" dirty="0" smtClean="0">
                <a:solidFill>
                  <a:schemeClr val="tx1"/>
                </a:solidFill>
              </a:rPr>
              <a:t>- cyklostezky</a:t>
            </a:r>
            <a:br>
              <a:rPr lang="cs-CZ" sz="1400" dirty="0" smtClean="0">
                <a:solidFill>
                  <a:schemeClr val="tx1"/>
                </a:solidFill>
              </a:rPr>
            </a:br>
            <a:r>
              <a:rPr lang="cs-CZ" sz="1400" dirty="0" smtClean="0">
                <a:solidFill>
                  <a:schemeClr val="tx1"/>
                </a:solidFill>
              </a:rPr>
              <a:t>- aktivity a akce pro všechny věkové skupiny</a:t>
            </a:r>
            <a:br>
              <a:rPr lang="cs-CZ" sz="1400" dirty="0" smtClean="0">
                <a:solidFill>
                  <a:schemeClr val="tx1"/>
                </a:solidFill>
              </a:rPr>
            </a:br>
            <a:r>
              <a:rPr lang="cs-CZ" sz="1400" dirty="0" smtClean="0">
                <a:solidFill>
                  <a:schemeClr val="tx1"/>
                </a:solidFill>
              </a:rPr>
              <a:t>- volnočasová (kulturní i sportovní) infrastruktura</a:t>
            </a:r>
            <a:br>
              <a:rPr lang="cs-CZ" sz="1400" dirty="0" smtClean="0">
                <a:solidFill>
                  <a:schemeClr val="tx1"/>
                </a:solidFill>
              </a:rPr>
            </a:br>
            <a:r>
              <a:rPr lang="cs-CZ" sz="1400" dirty="0" smtClean="0">
                <a:solidFill>
                  <a:schemeClr val="tx1"/>
                </a:solidFill>
              </a:rPr>
              <a:t>- sociální služby</a:t>
            </a:r>
            <a:br>
              <a:rPr lang="cs-CZ" sz="1400" dirty="0" smtClean="0">
                <a:solidFill>
                  <a:schemeClr val="tx1"/>
                </a:solidFill>
              </a:rPr>
            </a:br>
            <a:r>
              <a:rPr lang="cs-CZ" sz="1400" dirty="0" smtClean="0">
                <a:solidFill>
                  <a:schemeClr val="tx1"/>
                </a:solidFill>
              </a:rPr>
              <a:t>- zdravotní péče a infrastruktura</a:t>
            </a:r>
            <a:br>
              <a:rPr lang="cs-CZ" sz="1400" dirty="0" smtClean="0">
                <a:solidFill>
                  <a:schemeClr val="tx1"/>
                </a:solidFill>
              </a:rPr>
            </a:br>
            <a:r>
              <a:rPr lang="cs-CZ" sz="1400" dirty="0" smtClean="0">
                <a:solidFill>
                  <a:schemeClr val="tx1"/>
                </a:solidFill>
              </a:rPr>
              <a:t>- (kvalitní) obchod s potravinami</a:t>
            </a:r>
            <a:br>
              <a:rPr lang="cs-CZ" sz="1400" dirty="0" smtClean="0">
                <a:solidFill>
                  <a:schemeClr val="tx1"/>
                </a:solidFill>
              </a:rPr>
            </a:br>
            <a:r>
              <a:rPr lang="cs-CZ" sz="1400" dirty="0" smtClean="0">
                <a:solidFill>
                  <a:schemeClr val="tx1"/>
                </a:solidFill>
              </a:rPr>
              <a:t>- chodníky</a:t>
            </a:r>
            <a:br>
              <a:rPr lang="cs-CZ" sz="1400" dirty="0" smtClean="0">
                <a:solidFill>
                  <a:schemeClr val="tx1"/>
                </a:solidFill>
              </a:rPr>
            </a:br>
            <a:r>
              <a:rPr lang="cs-CZ" sz="1400" dirty="0" smtClean="0">
                <a:solidFill>
                  <a:schemeClr val="tx1"/>
                </a:solidFill>
              </a:rPr>
              <a:t>- bezpečná dopravní infrastrukturu</a:t>
            </a:r>
            <a:br>
              <a:rPr lang="cs-CZ" sz="1400" dirty="0" smtClean="0">
                <a:solidFill>
                  <a:schemeClr val="tx1"/>
                </a:solidFill>
              </a:rPr>
            </a:br>
            <a:r>
              <a:rPr lang="cs-CZ" sz="1400" dirty="0" smtClean="0">
                <a:solidFill>
                  <a:schemeClr val="tx1"/>
                </a:solidFill>
              </a:rPr>
              <a:t>- spoje veřejné dopravy v některých obcích</a:t>
            </a:r>
            <a:br>
              <a:rPr lang="cs-CZ" sz="1400" dirty="0" smtClean="0">
                <a:solidFill>
                  <a:schemeClr val="tx1"/>
                </a:solidFill>
              </a:rPr>
            </a:br>
            <a:r>
              <a:rPr lang="cs-CZ" sz="1400" dirty="0" smtClean="0">
                <a:solidFill>
                  <a:schemeClr val="tx1"/>
                </a:solidFill>
              </a:rPr>
              <a:t>- (volná místa v) MŠ</a:t>
            </a:r>
            <a:br>
              <a:rPr lang="cs-CZ" sz="1400" dirty="0" smtClean="0">
                <a:solidFill>
                  <a:schemeClr val="tx1"/>
                </a:solidFill>
              </a:rPr>
            </a:br>
            <a:r>
              <a:rPr lang="cs-CZ" sz="1400" dirty="0" smtClean="0">
                <a:solidFill>
                  <a:schemeClr val="tx1"/>
                </a:solidFill>
              </a:rPr>
              <a:t>- infrastruktura pro cestovní ruch</a:t>
            </a:r>
            <a:br>
              <a:rPr lang="cs-CZ" sz="1400" dirty="0" smtClean="0">
                <a:solidFill>
                  <a:schemeClr val="tx1"/>
                </a:solidFill>
              </a:rPr>
            </a:br>
            <a:r>
              <a:rPr lang="cs-CZ" sz="1400" dirty="0" smtClean="0">
                <a:solidFill>
                  <a:schemeClr val="tx1"/>
                </a:solidFill>
              </a:rPr>
              <a:t>- komerční služby</a:t>
            </a:r>
          </a:p>
          <a:p>
            <a:pPr>
              <a:buClrTx/>
            </a:pPr>
            <a:r>
              <a:rPr lang="cs-CZ" sz="1800" dirty="0" smtClean="0">
                <a:solidFill>
                  <a:schemeClr val="tx1"/>
                </a:solidFill>
              </a:rPr>
              <a:t>V regionu se líbí především:</a:t>
            </a:r>
            <a:br>
              <a:rPr lang="cs-CZ" sz="1800" dirty="0" smtClean="0">
                <a:solidFill>
                  <a:schemeClr val="tx1"/>
                </a:solidFill>
              </a:rPr>
            </a:br>
            <a:r>
              <a:rPr lang="cs-CZ" sz="1400" dirty="0" smtClean="0">
                <a:solidFill>
                  <a:schemeClr val="tx1"/>
                </a:solidFill>
              </a:rPr>
              <a:t>- příroda, ochrana přírody</a:t>
            </a:r>
            <a:br>
              <a:rPr lang="cs-CZ" sz="1400" dirty="0" smtClean="0">
                <a:solidFill>
                  <a:schemeClr val="tx1"/>
                </a:solidFill>
              </a:rPr>
            </a:br>
            <a:r>
              <a:rPr lang="cs-CZ" sz="1400" dirty="0" smtClean="0">
                <a:solidFill>
                  <a:schemeClr val="tx1"/>
                </a:solidFill>
              </a:rPr>
              <a:t>- investice do oprav a rozvoje obcí/regionu</a:t>
            </a:r>
            <a:br>
              <a:rPr lang="cs-CZ" sz="1400" dirty="0" smtClean="0">
                <a:solidFill>
                  <a:schemeClr val="tx1"/>
                </a:solidFill>
              </a:rPr>
            </a:br>
            <a:r>
              <a:rPr lang="cs-CZ" sz="1400" dirty="0" smtClean="0">
                <a:solidFill>
                  <a:schemeClr val="tx1"/>
                </a:solidFill>
              </a:rPr>
              <a:t>- tradice a kulturní bohatství a aktivity</a:t>
            </a:r>
            <a:br>
              <a:rPr lang="cs-CZ" sz="1400" dirty="0" smtClean="0">
                <a:solidFill>
                  <a:schemeClr val="tx1"/>
                </a:solidFill>
              </a:rPr>
            </a:br>
            <a:r>
              <a:rPr lang="cs-CZ" sz="1400" dirty="0" smtClean="0">
                <a:solidFill>
                  <a:schemeClr val="tx1"/>
                </a:solidFill>
              </a:rPr>
              <a:t>- dopravní obslužnost a dostupnost</a:t>
            </a:r>
          </a:p>
          <a:p>
            <a:pPr>
              <a:buClrTx/>
            </a:pPr>
            <a:endParaRPr lang="cs-CZ" sz="1800" dirty="0">
              <a:solidFill>
                <a:schemeClr val="tx1"/>
              </a:solidFill>
            </a:endParaRPr>
          </a:p>
        </p:txBody>
      </p:sp>
      <p:pic>
        <p:nvPicPr>
          <p:cNvPr id="11" name="Obrázek 10" descr="Word Cloud"/>
          <p:cNvPicPr/>
          <p:nvPr/>
        </p:nvPicPr>
        <p:blipFill>
          <a:blip r:embed="rId3">
            <a:extLst>
              <a:ext uri="{28A0092B-C50C-407E-A947-70E740481C1C}">
                <a14:useLocalDpi xmlns:a14="http://schemas.microsoft.com/office/drawing/2010/main" val="0"/>
              </a:ext>
            </a:extLst>
          </a:blip>
          <a:srcRect/>
          <a:stretch>
            <a:fillRect/>
          </a:stretch>
        </p:blipFill>
        <p:spPr bwMode="auto">
          <a:xfrm>
            <a:off x="6255326" y="1713230"/>
            <a:ext cx="4360823" cy="2704176"/>
          </a:xfrm>
          <a:prstGeom prst="rect">
            <a:avLst/>
          </a:prstGeom>
          <a:noFill/>
          <a:ln>
            <a:noFill/>
          </a:ln>
        </p:spPr>
      </p:pic>
      <p:pic>
        <p:nvPicPr>
          <p:cNvPr id="1026" name="Picture 2" descr="Word Cloud"/>
          <p:cNvPicPr>
            <a:picLocks noChangeAspect="1" noChangeArrowheads="1"/>
          </p:cNvPicPr>
          <p:nvPr/>
        </p:nvPicPr>
        <p:blipFill rotWithShape="1">
          <a:blip r:embed="rId4">
            <a:extLst>
              <a:ext uri="{28A0092B-C50C-407E-A947-70E740481C1C}">
                <a14:useLocalDpi xmlns:a14="http://schemas.microsoft.com/office/drawing/2010/main" val="0"/>
              </a:ext>
            </a:extLst>
          </a:blip>
          <a:srcRect t="7839" b="10070"/>
          <a:stretch/>
        </p:blipFill>
        <p:spPr bwMode="auto">
          <a:xfrm>
            <a:off x="6210402" y="4069079"/>
            <a:ext cx="4360823" cy="2219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00466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486455"/>
            <a:ext cx="9875520" cy="1356360"/>
          </a:xfrm>
        </p:spPr>
        <p:txBody>
          <a:bodyPr/>
          <a:lstStyle/>
          <a:p>
            <a:r>
              <a:rPr lang="cs-CZ" dirty="0" smtClean="0"/>
              <a:t>DOTAZNÍKOVÉ ŠETŘENÍ</a:t>
            </a:r>
            <a:endParaRPr lang="cs-CZ" dirty="0"/>
          </a:p>
        </p:txBody>
      </p:sp>
      <p:sp>
        <p:nvSpPr>
          <p:cNvPr id="3" name="Zástupný symbol pro text 2"/>
          <p:cNvSpPr>
            <a:spLocks noGrp="1"/>
          </p:cNvSpPr>
          <p:nvPr>
            <p:ph type="body" idx="1"/>
          </p:nvPr>
        </p:nvSpPr>
        <p:spPr>
          <a:xfrm>
            <a:off x="1143000" y="1551921"/>
            <a:ext cx="4754880" cy="777240"/>
          </a:xfrm>
        </p:spPr>
        <p:txBody>
          <a:bodyPr/>
          <a:lstStyle/>
          <a:p>
            <a:r>
              <a:rPr lang="cs-CZ" dirty="0" smtClean="0"/>
              <a:t>Podnikatelé</a:t>
            </a:r>
            <a:endParaRPr lang="cs-CZ" dirty="0"/>
          </a:p>
        </p:txBody>
      </p:sp>
      <p:sp>
        <p:nvSpPr>
          <p:cNvPr id="4" name="Zástupný symbol pro obsah 3"/>
          <p:cNvSpPr>
            <a:spLocks noGrp="1"/>
          </p:cNvSpPr>
          <p:nvPr>
            <p:ph sz="half" idx="2"/>
          </p:nvPr>
        </p:nvSpPr>
        <p:spPr>
          <a:xfrm>
            <a:off x="759971" y="2149915"/>
            <a:ext cx="4754880" cy="3383280"/>
          </a:xfrm>
        </p:spPr>
        <p:txBody>
          <a:bodyPr/>
          <a:lstStyle/>
          <a:p>
            <a:pPr>
              <a:buClrTx/>
            </a:pPr>
            <a:r>
              <a:rPr lang="cs-CZ" sz="1600" dirty="0">
                <a:solidFill>
                  <a:schemeClr val="tx1"/>
                </a:solidFill>
              </a:rPr>
              <a:t>Převaha malého a středního podnikání</a:t>
            </a:r>
          </a:p>
          <a:p>
            <a:pPr>
              <a:buClrTx/>
            </a:pPr>
            <a:r>
              <a:rPr lang="cs-CZ" sz="1600" dirty="0">
                <a:solidFill>
                  <a:schemeClr val="tx1"/>
                </a:solidFill>
              </a:rPr>
              <a:t>Do budoucna převážně očekávaný stejný stav počtu zaměstnanců (60 %) nebo nárůst (24 %)</a:t>
            </a:r>
          </a:p>
          <a:p>
            <a:pPr>
              <a:buClrTx/>
            </a:pPr>
            <a:r>
              <a:rPr lang="cs-CZ" sz="1600" dirty="0">
                <a:solidFill>
                  <a:schemeClr val="tx1"/>
                </a:solidFill>
              </a:rPr>
              <a:t>Příznivé hodnocení místa podnikání </a:t>
            </a:r>
            <a:endParaRPr lang="cs-CZ" sz="1600" dirty="0" smtClean="0">
              <a:solidFill>
                <a:schemeClr val="tx1"/>
              </a:solidFill>
            </a:endParaRPr>
          </a:p>
          <a:p>
            <a:endParaRPr lang="cs-CZ" sz="1800" dirty="0">
              <a:solidFill>
                <a:schemeClr val="tx1"/>
              </a:solidFill>
            </a:endParaRPr>
          </a:p>
          <a:p>
            <a:endParaRPr lang="cs-CZ" dirty="0"/>
          </a:p>
        </p:txBody>
      </p:sp>
      <p:sp>
        <p:nvSpPr>
          <p:cNvPr id="5" name="Zástupný symbol pro text 4"/>
          <p:cNvSpPr>
            <a:spLocks noGrp="1"/>
          </p:cNvSpPr>
          <p:nvPr>
            <p:ph type="body" sz="quarter" idx="3"/>
          </p:nvPr>
        </p:nvSpPr>
        <p:spPr>
          <a:xfrm>
            <a:off x="6269173" y="1551921"/>
            <a:ext cx="4923504" cy="777240"/>
          </a:xfrm>
        </p:spPr>
        <p:txBody>
          <a:bodyPr/>
          <a:lstStyle/>
          <a:p>
            <a:r>
              <a:rPr lang="cs-CZ" dirty="0" smtClean="0"/>
              <a:t>Neziskové a příspěvkové organizace</a:t>
            </a:r>
            <a:endParaRPr lang="cs-CZ" dirty="0"/>
          </a:p>
        </p:txBody>
      </p:sp>
      <p:sp>
        <p:nvSpPr>
          <p:cNvPr id="6" name="Zástupný symbol pro obsah 5"/>
          <p:cNvSpPr>
            <a:spLocks noGrp="1"/>
          </p:cNvSpPr>
          <p:nvPr>
            <p:ph sz="quarter" idx="4"/>
          </p:nvPr>
        </p:nvSpPr>
        <p:spPr>
          <a:xfrm>
            <a:off x="6278613" y="2149915"/>
            <a:ext cx="4914064" cy="3383280"/>
          </a:xfrm>
        </p:spPr>
        <p:txBody>
          <a:bodyPr>
            <a:normAutofit/>
          </a:bodyPr>
          <a:lstStyle/>
          <a:p>
            <a:pPr>
              <a:buClrTx/>
            </a:pPr>
            <a:r>
              <a:rPr lang="cs-CZ" sz="1600" dirty="0" smtClean="0">
                <a:solidFill>
                  <a:schemeClr val="tx1"/>
                </a:solidFill>
              </a:rPr>
              <a:t>Nejvíce zastoupené organizace </a:t>
            </a:r>
            <a:r>
              <a:rPr lang="cs-CZ" sz="1600" b="1" dirty="0" smtClean="0">
                <a:solidFill>
                  <a:schemeClr val="tx1"/>
                </a:solidFill>
              </a:rPr>
              <a:t>z oblasti vzdělávání</a:t>
            </a:r>
            <a:r>
              <a:rPr lang="cs-CZ" sz="1600" dirty="0" smtClean="0">
                <a:solidFill>
                  <a:schemeClr val="tx1"/>
                </a:solidFill>
              </a:rPr>
              <a:t> a naplňování </a:t>
            </a:r>
            <a:r>
              <a:rPr lang="cs-CZ" sz="1600" b="1" dirty="0" smtClean="0">
                <a:solidFill>
                  <a:schemeClr val="tx1"/>
                </a:solidFill>
              </a:rPr>
              <a:t>volného času dětí </a:t>
            </a:r>
            <a:r>
              <a:rPr lang="cs-CZ" sz="1600" dirty="0" smtClean="0">
                <a:solidFill>
                  <a:schemeClr val="tx1"/>
                </a:solidFill>
              </a:rPr>
              <a:t>a mládeže</a:t>
            </a:r>
          </a:p>
          <a:p>
            <a:pPr>
              <a:buClrTx/>
            </a:pPr>
            <a:r>
              <a:rPr lang="cs-CZ" sz="1600" dirty="0" smtClean="0">
                <a:solidFill>
                  <a:schemeClr val="tx1"/>
                </a:solidFill>
              </a:rPr>
              <a:t>Od toho se odvíjí zaměření na cílovou skupinu (děti a mládež) a typy aktivit (akce pro děti, mezigenerační setkání, vzdělávací akce)</a:t>
            </a:r>
          </a:p>
          <a:p>
            <a:pPr>
              <a:buClrTx/>
            </a:pPr>
            <a:r>
              <a:rPr lang="cs-CZ" sz="1600" dirty="0" smtClean="0">
                <a:solidFill>
                  <a:schemeClr val="tx1"/>
                </a:solidFill>
              </a:rPr>
              <a:t>Až 97 % respondentů by využilo dotaci pro svou další činnost </a:t>
            </a:r>
            <a:endParaRPr lang="cs-CZ" sz="1600" dirty="0">
              <a:solidFill>
                <a:schemeClr val="tx1"/>
              </a:solidFill>
            </a:endParaRPr>
          </a:p>
        </p:txBody>
      </p:sp>
      <p:pic>
        <p:nvPicPr>
          <p:cNvPr id="9" name="Obrázek 8"/>
          <p:cNvPicPr>
            <a:picLocks noChangeAspect="1"/>
          </p:cNvPicPr>
          <p:nvPr/>
        </p:nvPicPr>
        <p:blipFill>
          <a:blip r:embed="rId2"/>
          <a:stretch>
            <a:fillRect/>
          </a:stretch>
        </p:blipFill>
        <p:spPr>
          <a:xfrm>
            <a:off x="731851" y="4087900"/>
            <a:ext cx="2583036" cy="2418041"/>
          </a:xfrm>
          <a:prstGeom prst="rect">
            <a:avLst/>
          </a:prstGeom>
          <a:ln>
            <a:noFill/>
          </a:ln>
        </p:spPr>
      </p:pic>
      <p:pic>
        <p:nvPicPr>
          <p:cNvPr id="10" name="Obrázek 9" descr="Word Cloud"/>
          <p:cNvPicPr/>
          <p:nvPr/>
        </p:nvPicPr>
        <p:blipFill rotWithShape="1">
          <a:blip r:embed="rId3">
            <a:extLst>
              <a:ext uri="{28A0092B-C50C-407E-A947-70E740481C1C}">
                <a14:useLocalDpi xmlns:a14="http://schemas.microsoft.com/office/drawing/2010/main" val="0"/>
              </a:ext>
            </a:extLst>
          </a:blip>
          <a:srcRect l="6706"/>
          <a:stretch/>
        </p:blipFill>
        <p:spPr bwMode="auto">
          <a:xfrm>
            <a:off x="3520440" y="4110005"/>
            <a:ext cx="3785467" cy="2385465"/>
          </a:xfrm>
          <a:prstGeom prst="rect">
            <a:avLst/>
          </a:prstGeom>
          <a:noFill/>
          <a:ln>
            <a:noFill/>
          </a:ln>
        </p:spPr>
      </p:pic>
      <p:pic>
        <p:nvPicPr>
          <p:cNvPr id="11" name="Obrázek 10"/>
          <p:cNvPicPr>
            <a:picLocks noChangeAspect="1"/>
          </p:cNvPicPr>
          <p:nvPr/>
        </p:nvPicPr>
        <p:blipFill>
          <a:blip r:embed="rId4"/>
          <a:stretch>
            <a:fillRect/>
          </a:stretch>
        </p:blipFill>
        <p:spPr>
          <a:xfrm>
            <a:off x="7412829" y="4110005"/>
            <a:ext cx="3779848" cy="2395936"/>
          </a:xfrm>
          <a:prstGeom prst="rect">
            <a:avLst/>
          </a:prstGeom>
        </p:spPr>
      </p:pic>
    </p:spTree>
    <p:extLst>
      <p:ext uri="{BB962C8B-B14F-4D97-AF65-F5344CB8AC3E}">
        <p14:creationId xmlns:p14="http://schemas.microsoft.com/office/powerpoint/2010/main" val="11387462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p:txBody>
          <a:bodyPr/>
          <a:lstStyle/>
          <a:p>
            <a:r>
              <a:rPr lang="cs-CZ" sz="3600" dirty="0" smtClean="0">
                <a:effectLst/>
              </a:rPr>
              <a:t>DĚKUJI ZA POZORNOST</a:t>
            </a:r>
            <a:endParaRPr lang="cs-CZ" sz="3600" dirty="0">
              <a:effectLst/>
            </a:endParaRPr>
          </a:p>
        </p:txBody>
      </p:sp>
      <p:pic>
        <p:nvPicPr>
          <p:cNvPr id="7" name="Obráze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6900" y="5358455"/>
            <a:ext cx="1818174" cy="606058"/>
          </a:xfrm>
          <a:prstGeom prst="rect">
            <a:avLst/>
          </a:prstGeom>
        </p:spPr>
      </p:pic>
      <p:pic>
        <p:nvPicPr>
          <p:cNvPr id="8" name="Obráze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6424" y="5002305"/>
            <a:ext cx="7990476" cy="1318359"/>
          </a:xfrm>
          <a:prstGeom prst="rect">
            <a:avLst/>
          </a:prstGeom>
        </p:spPr>
      </p:pic>
    </p:spTree>
    <p:extLst>
      <p:ext uri="{BB962C8B-B14F-4D97-AF65-F5344CB8AC3E}">
        <p14:creationId xmlns:p14="http://schemas.microsoft.com/office/powerpoint/2010/main" val="4276829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p:txBody>
          <a:bodyPr/>
          <a:lstStyle/>
          <a:p>
            <a:r>
              <a:rPr lang="cs-CZ" dirty="0" smtClean="0">
                <a:effectLst/>
              </a:rPr>
              <a:t>Brainstorming</a:t>
            </a:r>
            <a:endParaRPr lang="cs-CZ" dirty="0">
              <a:effectLst/>
            </a:endParaRPr>
          </a:p>
        </p:txBody>
      </p:sp>
      <p:sp>
        <p:nvSpPr>
          <p:cNvPr id="6" name="Zástupný symbol pro text 5"/>
          <p:cNvSpPr>
            <a:spLocks noGrp="1"/>
          </p:cNvSpPr>
          <p:nvPr>
            <p:ph type="body" idx="1"/>
          </p:nvPr>
        </p:nvSpPr>
        <p:spPr/>
        <p:txBody>
          <a:bodyPr/>
          <a:lstStyle/>
          <a:p>
            <a:endParaRPr lang="cs-CZ"/>
          </a:p>
        </p:txBody>
      </p:sp>
    </p:spTree>
    <p:extLst>
      <p:ext uri="{BB962C8B-B14F-4D97-AF65-F5344CB8AC3E}">
        <p14:creationId xmlns:p14="http://schemas.microsoft.com/office/powerpoint/2010/main" val="41625063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07600" y="260267"/>
            <a:ext cx="9875520" cy="1356360"/>
          </a:xfrm>
        </p:spPr>
        <p:txBody>
          <a:bodyPr/>
          <a:lstStyle/>
          <a:p>
            <a:r>
              <a:rPr lang="cs-CZ" dirty="0" smtClean="0"/>
              <a:t>BRAINSTORMING</a:t>
            </a:r>
            <a:endParaRPr lang="cs-CZ" dirty="0"/>
          </a:p>
        </p:txBody>
      </p:sp>
      <p:sp>
        <p:nvSpPr>
          <p:cNvPr id="8" name="Zástupný symbol pro obsah 7"/>
          <p:cNvSpPr>
            <a:spLocks noGrp="1"/>
          </p:cNvSpPr>
          <p:nvPr>
            <p:ph sz="quarter" idx="4"/>
          </p:nvPr>
        </p:nvSpPr>
        <p:spPr>
          <a:xfrm>
            <a:off x="707599" y="1470305"/>
            <a:ext cx="10530671" cy="4880239"/>
          </a:xfrm>
        </p:spPr>
        <p:txBody>
          <a:bodyPr>
            <a:noAutofit/>
          </a:bodyPr>
          <a:lstStyle/>
          <a:p>
            <a:pPr>
              <a:buClrTx/>
            </a:pPr>
            <a:r>
              <a:rPr lang="cs-CZ" sz="2800" dirty="0" smtClean="0">
                <a:solidFill>
                  <a:schemeClr val="tx1"/>
                </a:solidFill>
              </a:rPr>
              <a:t>Zhodnocení závěrů a definovaných problémů a potřeb na základě Analytické části SCLLD</a:t>
            </a:r>
          </a:p>
          <a:p>
            <a:pPr>
              <a:buClrTx/>
            </a:pPr>
            <a:endParaRPr lang="cs-CZ" sz="2800" dirty="0" smtClean="0">
              <a:solidFill>
                <a:schemeClr val="tx1"/>
              </a:solidFill>
            </a:endParaRPr>
          </a:p>
          <a:p>
            <a:pPr>
              <a:buClrTx/>
            </a:pPr>
            <a:r>
              <a:rPr lang="cs-CZ" sz="2800" dirty="0" smtClean="0">
                <a:solidFill>
                  <a:schemeClr val="tx1"/>
                </a:solidFill>
              </a:rPr>
              <a:t>Na lísteček uvést problém/potřebu/pozitivum o území MAS</a:t>
            </a:r>
          </a:p>
          <a:p>
            <a:pPr lvl="1">
              <a:buClrTx/>
            </a:pPr>
            <a:r>
              <a:rPr lang="cs-CZ" sz="2600" dirty="0" smtClean="0">
                <a:solidFill>
                  <a:schemeClr val="tx1"/>
                </a:solidFill>
              </a:rPr>
              <a:t>1 lísteček = 1 problém/potřeba/pozitivum</a:t>
            </a:r>
          </a:p>
          <a:p>
            <a:pPr>
              <a:buClrTx/>
            </a:pPr>
            <a:r>
              <a:rPr lang="cs-CZ" sz="2800" dirty="0" smtClean="0">
                <a:solidFill>
                  <a:schemeClr val="tx1"/>
                </a:solidFill>
              </a:rPr>
              <a:t>Následně budeme o nich hromadně diskutovat a po shodě budou dávány dohromady do skupin</a:t>
            </a:r>
          </a:p>
          <a:p>
            <a:pPr lvl="1">
              <a:buClrTx/>
            </a:pPr>
            <a:r>
              <a:rPr lang="cs-CZ" sz="2600" dirty="0" smtClean="0">
                <a:solidFill>
                  <a:schemeClr val="tx1"/>
                </a:solidFill>
              </a:rPr>
              <a:t>-&gt; Vyplynou oblasti, které jsou v regionu nejpalčivější a na které je nutné se zaměřit</a:t>
            </a:r>
          </a:p>
          <a:p>
            <a:pPr lvl="1">
              <a:buClrTx/>
            </a:pPr>
            <a:endParaRPr lang="cs-CZ" sz="2600" dirty="0" smtClean="0">
              <a:solidFill>
                <a:schemeClr val="tx1"/>
              </a:solidFill>
            </a:endParaRPr>
          </a:p>
        </p:txBody>
      </p:sp>
    </p:spTree>
    <p:extLst>
      <p:ext uri="{BB962C8B-B14F-4D97-AF65-F5344CB8AC3E}">
        <p14:creationId xmlns:p14="http://schemas.microsoft.com/office/powerpoint/2010/main" val="23551203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p:txBody>
          <a:bodyPr/>
          <a:lstStyle/>
          <a:p>
            <a:pPr>
              <a:buClrTx/>
            </a:pPr>
            <a:r>
              <a:rPr lang="cs-CZ" sz="5400" dirty="0">
                <a:effectLst/>
              </a:rPr>
              <a:t>Nové trendy v regionální politice ČR a EU</a:t>
            </a:r>
          </a:p>
        </p:txBody>
      </p:sp>
      <p:sp>
        <p:nvSpPr>
          <p:cNvPr id="6" name="Zástupný symbol pro text 5"/>
          <p:cNvSpPr>
            <a:spLocks noGrp="1"/>
          </p:cNvSpPr>
          <p:nvPr>
            <p:ph type="body" idx="1"/>
          </p:nvPr>
        </p:nvSpPr>
        <p:spPr/>
        <p:txBody>
          <a:bodyPr/>
          <a:lstStyle/>
          <a:p>
            <a:endParaRPr lang="cs-CZ"/>
          </a:p>
        </p:txBody>
      </p:sp>
    </p:spTree>
    <p:extLst>
      <p:ext uri="{BB962C8B-B14F-4D97-AF65-F5344CB8AC3E}">
        <p14:creationId xmlns:p14="http://schemas.microsoft.com/office/powerpoint/2010/main" val="6302756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Adaptace na klimatickou změnu</a:t>
            </a:r>
            <a:endParaRPr lang="cs-CZ" dirty="0"/>
          </a:p>
        </p:txBody>
      </p:sp>
      <p:sp>
        <p:nvSpPr>
          <p:cNvPr id="5" name="Zástupný symbol pro obsah 4"/>
          <p:cNvSpPr>
            <a:spLocks noGrp="1"/>
          </p:cNvSpPr>
          <p:nvPr>
            <p:ph sz="half" idx="1"/>
          </p:nvPr>
        </p:nvSpPr>
        <p:spPr/>
        <p:txBody>
          <a:bodyPr>
            <a:normAutofit fontScale="92500" lnSpcReduction="20000"/>
          </a:bodyPr>
          <a:lstStyle/>
          <a:p>
            <a:pPr>
              <a:buClrTx/>
            </a:pPr>
            <a:r>
              <a:rPr lang="cs-CZ" dirty="0">
                <a:solidFill>
                  <a:schemeClr val="tx1"/>
                </a:solidFill>
              </a:rPr>
              <a:t>Modrozelená infrastruktura</a:t>
            </a:r>
          </a:p>
          <a:p>
            <a:pPr>
              <a:buClrTx/>
            </a:pPr>
            <a:r>
              <a:rPr lang="cs-CZ" dirty="0">
                <a:solidFill>
                  <a:schemeClr val="tx1"/>
                </a:solidFill>
              </a:rPr>
              <a:t>Zelené </a:t>
            </a:r>
            <a:r>
              <a:rPr lang="cs-CZ" dirty="0" smtClean="0">
                <a:solidFill>
                  <a:schemeClr val="tx1"/>
                </a:solidFill>
              </a:rPr>
              <a:t>střechy, stěny</a:t>
            </a:r>
            <a:endParaRPr lang="cs-CZ" dirty="0">
              <a:solidFill>
                <a:schemeClr val="tx1"/>
              </a:solidFill>
            </a:endParaRPr>
          </a:p>
          <a:p>
            <a:pPr>
              <a:buClrTx/>
            </a:pPr>
            <a:r>
              <a:rPr lang="cs-CZ" dirty="0" smtClean="0">
                <a:solidFill>
                  <a:schemeClr val="tx1"/>
                </a:solidFill>
              </a:rPr>
              <a:t>Ukládání dešťové vody (nádrže, podzemní rybníky, poldry, svod dešťové vody k zeleni, …)</a:t>
            </a:r>
          </a:p>
          <a:p>
            <a:pPr>
              <a:buClrTx/>
            </a:pPr>
            <a:r>
              <a:rPr lang="cs-CZ" dirty="0" smtClean="0">
                <a:solidFill>
                  <a:schemeClr val="tx1"/>
                </a:solidFill>
              </a:rPr>
              <a:t>Výsadba zeleně a řešení kolizí s inženýrskými sítěmi</a:t>
            </a:r>
          </a:p>
          <a:p>
            <a:pPr>
              <a:buClrTx/>
            </a:pPr>
            <a:r>
              <a:rPr lang="cs-CZ" dirty="0" smtClean="0">
                <a:solidFill>
                  <a:schemeClr val="tx1"/>
                </a:solidFill>
              </a:rPr>
              <a:t>Protierozní opatření</a:t>
            </a:r>
          </a:p>
          <a:p>
            <a:pPr>
              <a:buClrTx/>
            </a:pPr>
            <a:r>
              <a:rPr lang="cs-CZ" dirty="0" smtClean="0">
                <a:solidFill>
                  <a:schemeClr val="tx1"/>
                </a:solidFill>
              </a:rPr>
              <a:t>Budování mokřadů a tůní</a:t>
            </a:r>
          </a:p>
          <a:p>
            <a:pPr>
              <a:buClrTx/>
            </a:pPr>
            <a:r>
              <a:rPr lang="cs-CZ" dirty="0" smtClean="0">
                <a:solidFill>
                  <a:schemeClr val="tx1"/>
                </a:solidFill>
              </a:rPr>
              <a:t>Pestrá krajina – menší půdní bloky, agrolesnictví, hluboká orba, organická hmota do půdy, oddělení kultur remízky</a:t>
            </a:r>
            <a:endParaRPr lang="cs-CZ" dirty="0">
              <a:solidFill>
                <a:schemeClr val="tx1"/>
              </a:solidFill>
            </a:endParaRPr>
          </a:p>
          <a:p>
            <a:endParaRPr lang="cs-CZ" dirty="0">
              <a:solidFill>
                <a:schemeClr val="tx1"/>
              </a:solidFill>
            </a:endParaRPr>
          </a:p>
        </p:txBody>
      </p:sp>
      <p:sp>
        <p:nvSpPr>
          <p:cNvPr id="7" name="Zástupný symbol pro obsah 4"/>
          <p:cNvSpPr txBox="1">
            <a:spLocks/>
          </p:cNvSpPr>
          <p:nvPr/>
        </p:nvSpPr>
        <p:spPr>
          <a:xfrm>
            <a:off x="6080760" y="2057399"/>
            <a:ext cx="4754880" cy="4023360"/>
          </a:xfrm>
          <a:prstGeom prst="rect">
            <a:avLst/>
          </a:prstGeom>
        </p:spPr>
        <p:txBody>
          <a:bodyPr vert="horz" lIns="91440" tIns="45720" rIns="91440" bIns="45720" rtlCol="0">
            <a:normAutofit fontScale="92500" lnSpcReduction="20000"/>
          </a:bodyPr>
          <a:lst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pPr>
              <a:buClrTx/>
            </a:pPr>
            <a:r>
              <a:rPr lang="cs-CZ" dirty="0" err="1" smtClean="0">
                <a:solidFill>
                  <a:schemeClr val="tx1"/>
                </a:solidFill>
              </a:rPr>
              <a:t>Perlátory</a:t>
            </a:r>
            <a:r>
              <a:rPr lang="cs-CZ" dirty="0" smtClean="0">
                <a:solidFill>
                  <a:schemeClr val="tx1"/>
                </a:solidFill>
              </a:rPr>
              <a:t>, využité šedé vody</a:t>
            </a:r>
          </a:p>
          <a:p>
            <a:pPr>
              <a:buClrTx/>
            </a:pPr>
            <a:r>
              <a:rPr lang="cs-CZ" dirty="0" smtClean="0">
                <a:solidFill>
                  <a:schemeClr val="tx1"/>
                </a:solidFill>
              </a:rPr>
              <a:t>Pasivní stavby</a:t>
            </a:r>
          </a:p>
          <a:p>
            <a:pPr>
              <a:buClrTx/>
            </a:pPr>
            <a:r>
              <a:rPr lang="cs-CZ" dirty="0" smtClean="0">
                <a:solidFill>
                  <a:schemeClr val="tx1"/>
                </a:solidFill>
              </a:rPr>
              <a:t>Efektivní stínění a bránění přehřívání budov</a:t>
            </a:r>
          </a:p>
          <a:p>
            <a:pPr>
              <a:buClrTx/>
            </a:pPr>
            <a:r>
              <a:rPr lang="cs-CZ" dirty="0">
                <a:solidFill>
                  <a:schemeClr val="tx1"/>
                </a:solidFill>
              </a:rPr>
              <a:t>Povrchy s vyšší odrazivostí – světlé, bílé </a:t>
            </a:r>
            <a:r>
              <a:rPr lang="cs-CZ" dirty="0" smtClean="0">
                <a:solidFill>
                  <a:schemeClr val="tx1"/>
                </a:solidFill>
              </a:rPr>
              <a:t>střechy</a:t>
            </a:r>
          </a:p>
          <a:p>
            <a:pPr>
              <a:buClrTx/>
            </a:pPr>
            <a:r>
              <a:rPr lang="cs-CZ" dirty="0">
                <a:solidFill>
                  <a:schemeClr val="tx1"/>
                </a:solidFill>
              </a:rPr>
              <a:t>Zasakovací </a:t>
            </a:r>
            <a:r>
              <a:rPr lang="cs-CZ" dirty="0" smtClean="0">
                <a:solidFill>
                  <a:schemeClr val="tx1"/>
                </a:solidFill>
              </a:rPr>
              <a:t>povrchy – parkoviště – omezení „zapečetěných povrchů“</a:t>
            </a:r>
          </a:p>
          <a:p>
            <a:pPr>
              <a:buClrTx/>
            </a:pPr>
            <a:r>
              <a:rPr lang="cs-CZ" dirty="0" smtClean="0">
                <a:solidFill>
                  <a:schemeClr val="tx1"/>
                </a:solidFill>
              </a:rPr>
              <a:t>Podpora lokální ekonomiky a místní zaměstnanosti a produkce, cirkulární ekonomika</a:t>
            </a:r>
            <a:endParaRPr lang="cs-CZ" dirty="0">
              <a:solidFill>
                <a:schemeClr val="tx1"/>
              </a:solidFill>
            </a:endParaRPr>
          </a:p>
          <a:p>
            <a:pPr>
              <a:buClrTx/>
            </a:pPr>
            <a:r>
              <a:rPr lang="cs-CZ" dirty="0" smtClean="0">
                <a:solidFill>
                  <a:schemeClr val="tx1"/>
                </a:solidFill>
              </a:rPr>
              <a:t>Nabíjecí stanice, </a:t>
            </a:r>
            <a:r>
              <a:rPr lang="cs-CZ" dirty="0" err="1" smtClean="0">
                <a:solidFill>
                  <a:schemeClr val="tx1"/>
                </a:solidFill>
              </a:rPr>
              <a:t>nízkoemisní</a:t>
            </a:r>
            <a:r>
              <a:rPr lang="cs-CZ" dirty="0" smtClean="0">
                <a:solidFill>
                  <a:schemeClr val="tx1"/>
                </a:solidFill>
              </a:rPr>
              <a:t> vozidla, redukce dopravy</a:t>
            </a:r>
          </a:p>
        </p:txBody>
      </p:sp>
    </p:spTree>
    <p:extLst>
      <p:ext uri="{BB962C8B-B14F-4D97-AF65-F5344CB8AC3E}">
        <p14:creationId xmlns:p14="http://schemas.microsoft.com/office/powerpoint/2010/main" val="36883473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Inovace – chytrý venkov</a:t>
            </a:r>
            <a:endParaRPr lang="cs-CZ" dirty="0"/>
          </a:p>
        </p:txBody>
      </p:sp>
      <p:sp>
        <p:nvSpPr>
          <p:cNvPr id="5" name="Zástupný symbol pro obsah 4"/>
          <p:cNvSpPr>
            <a:spLocks noGrp="1"/>
          </p:cNvSpPr>
          <p:nvPr>
            <p:ph sz="half" idx="1"/>
          </p:nvPr>
        </p:nvSpPr>
        <p:spPr/>
        <p:txBody>
          <a:bodyPr>
            <a:normAutofit fontScale="92500" lnSpcReduction="10000"/>
          </a:bodyPr>
          <a:lstStyle/>
          <a:p>
            <a:pPr>
              <a:buClrTx/>
            </a:pPr>
            <a:r>
              <a:rPr lang="cs-CZ" dirty="0" smtClean="0">
                <a:solidFill>
                  <a:schemeClr val="tx1"/>
                </a:solidFill>
              </a:rPr>
              <a:t>Digitalizace, automatizace</a:t>
            </a:r>
            <a:r>
              <a:rPr lang="cs-CZ" dirty="0">
                <a:solidFill>
                  <a:schemeClr val="tx1"/>
                </a:solidFill>
              </a:rPr>
              <a:t>, </a:t>
            </a:r>
            <a:r>
              <a:rPr lang="cs-CZ" dirty="0" smtClean="0">
                <a:solidFill>
                  <a:schemeClr val="tx1"/>
                </a:solidFill>
              </a:rPr>
              <a:t>robotizace</a:t>
            </a:r>
          </a:p>
          <a:p>
            <a:pPr>
              <a:buClrTx/>
            </a:pPr>
            <a:r>
              <a:rPr lang="cs-CZ" dirty="0" smtClean="0">
                <a:solidFill>
                  <a:schemeClr val="tx1"/>
                </a:solidFill>
              </a:rPr>
              <a:t>Telemedicína</a:t>
            </a:r>
          </a:p>
          <a:p>
            <a:pPr>
              <a:buClrTx/>
            </a:pPr>
            <a:r>
              <a:rPr lang="cs-CZ" dirty="0" smtClean="0">
                <a:solidFill>
                  <a:schemeClr val="tx1"/>
                </a:solidFill>
              </a:rPr>
              <a:t>Portál občana, </a:t>
            </a:r>
            <a:r>
              <a:rPr lang="cs-CZ" dirty="0" err="1" smtClean="0">
                <a:solidFill>
                  <a:schemeClr val="tx1"/>
                </a:solidFill>
              </a:rPr>
              <a:t>dig</a:t>
            </a:r>
            <a:r>
              <a:rPr lang="cs-CZ" dirty="0" smtClean="0">
                <a:solidFill>
                  <a:schemeClr val="tx1"/>
                </a:solidFill>
              </a:rPr>
              <a:t>. </a:t>
            </a:r>
            <a:r>
              <a:rPr lang="cs-CZ" dirty="0">
                <a:solidFill>
                  <a:schemeClr val="tx1"/>
                </a:solidFill>
              </a:rPr>
              <a:t>ú</a:t>
            </a:r>
            <a:r>
              <a:rPr lang="cs-CZ" dirty="0" smtClean="0">
                <a:solidFill>
                  <a:schemeClr val="tx1"/>
                </a:solidFill>
              </a:rPr>
              <a:t>řední deska</a:t>
            </a:r>
          </a:p>
          <a:p>
            <a:pPr>
              <a:buClrTx/>
            </a:pPr>
            <a:r>
              <a:rPr lang="cs-CZ" dirty="0" smtClean="0">
                <a:solidFill>
                  <a:schemeClr val="tx1"/>
                </a:solidFill>
              </a:rPr>
              <a:t>Telematika a veřejná doprava – regulace dopravy, autonomní vozidla, bezpečnost</a:t>
            </a:r>
          </a:p>
          <a:p>
            <a:pPr>
              <a:buClrTx/>
            </a:pPr>
            <a:r>
              <a:rPr lang="cs-CZ" dirty="0" err="1" smtClean="0">
                <a:solidFill>
                  <a:schemeClr val="tx1"/>
                </a:solidFill>
              </a:rPr>
              <a:t>Drony</a:t>
            </a:r>
            <a:r>
              <a:rPr lang="cs-CZ" dirty="0" smtClean="0">
                <a:solidFill>
                  <a:schemeClr val="tx1"/>
                </a:solidFill>
              </a:rPr>
              <a:t> – doručování, monitoring a analýzy v zemědělství a péči o zeleň</a:t>
            </a:r>
          </a:p>
          <a:p>
            <a:pPr>
              <a:buClrTx/>
            </a:pPr>
            <a:r>
              <a:rPr lang="cs-CZ" dirty="0" smtClean="0">
                <a:solidFill>
                  <a:schemeClr val="tx1"/>
                </a:solidFill>
              </a:rPr>
              <a:t>Maso ze zkumavky</a:t>
            </a:r>
          </a:p>
          <a:p>
            <a:pPr>
              <a:buClrTx/>
            </a:pPr>
            <a:r>
              <a:rPr lang="cs-CZ" dirty="0" smtClean="0">
                <a:solidFill>
                  <a:schemeClr val="tx1"/>
                </a:solidFill>
              </a:rPr>
              <a:t>Chytré veřejné osvětlení</a:t>
            </a:r>
          </a:p>
          <a:p>
            <a:pPr>
              <a:buClrTx/>
            </a:pPr>
            <a:r>
              <a:rPr lang="cs-CZ" dirty="0" smtClean="0">
                <a:solidFill>
                  <a:schemeClr val="tx1"/>
                </a:solidFill>
              </a:rPr>
              <a:t>Pasport odpadových nádob a </a:t>
            </a:r>
            <a:r>
              <a:rPr lang="cs-CZ" dirty="0" err="1" smtClean="0">
                <a:solidFill>
                  <a:schemeClr val="tx1"/>
                </a:solidFill>
              </a:rPr>
              <a:t>čipování</a:t>
            </a:r>
            <a:r>
              <a:rPr lang="cs-CZ" dirty="0" smtClean="0">
                <a:solidFill>
                  <a:schemeClr val="tx1"/>
                </a:solidFill>
              </a:rPr>
              <a:t>, flexibilní svozy</a:t>
            </a:r>
          </a:p>
          <a:p>
            <a:pPr>
              <a:buClrTx/>
            </a:pPr>
            <a:endParaRPr lang="cs-CZ" dirty="0" smtClean="0">
              <a:solidFill>
                <a:schemeClr val="tx1"/>
              </a:solidFill>
            </a:endParaRPr>
          </a:p>
        </p:txBody>
      </p:sp>
      <p:sp>
        <p:nvSpPr>
          <p:cNvPr id="7" name="Zástupný symbol pro obsah 4"/>
          <p:cNvSpPr txBox="1">
            <a:spLocks/>
          </p:cNvSpPr>
          <p:nvPr/>
        </p:nvSpPr>
        <p:spPr>
          <a:xfrm>
            <a:off x="6080760" y="2057399"/>
            <a:ext cx="5321990" cy="4023360"/>
          </a:xfrm>
          <a:prstGeom prst="rect">
            <a:avLst/>
          </a:prstGeom>
        </p:spPr>
        <p:txBody>
          <a:bodyPr vert="horz" lIns="91440" tIns="45720" rIns="91440" bIns="45720" rtlCol="0">
            <a:normAutofit fontScale="92500" lnSpcReduction="10000"/>
          </a:bodyPr>
          <a:lst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pPr>
              <a:buClrTx/>
            </a:pPr>
            <a:r>
              <a:rPr lang="cs-CZ" dirty="0" smtClean="0">
                <a:solidFill>
                  <a:schemeClr val="tx1"/>
                </a:solidFill>
              </a:rPr>
              <a:t>Efektivní využití dat, agend, pasportů které sbírá a tvoří veřejná správa</a:t>
            </a:r>
          </a:p>
          <a:p>
            <a:pPr>
              <a:buClrTx/>
            </a:pPr>
            <a:r>
              <a:rPr lang="cs-CZ" dirty="0" smtClean="0">
                <a:solidFill>
                  <a:schemeClr val="tx1"/>
                </a:solidFill>
              </a:rPr>
              <a:t>Zasakovací parkoviště s FVE stíněním</a:t>
            </a:r>
          </a:p>
          <a:p>
            <a:pPr>
              <a:buClrTx/>
            </a:pPr>
            <a:r>
              <a:rPr lang="cs-CZ" dirty="0" smtClean="0">
                <a:solidFill>
                  <a:schemeClr val="tx1"/>
                </a:solidFill>
              </a:rPr>
              <a:t>Řídící jednotky budov, zdravé prostředí budov</a:t>
            </a:r>
          </a:p>
          <a:p>
            <a:pPr>
              <a:buClrTx/>
            </a:pPr>
            <a:r>
              <a:rPr lang="cs-CZ" dirty="0" smtClean="0">
                <a:solidFill>
                  <a:schemeClr val="tx1"/>
                </a:solidFill>
              </a:rPr>
              <a:t>Vysokorychlostní internet a internet věcí</a:t>
            </a:r>
          </a:p>
          <a:p>
            <a:pPr>
              <a:buClrTx/>
            </a:pPr>
            <a:r>
              <a:rPr lang="cs-CZ" dirty="0" smtClean="0">
                <a:solidFill>
                  <a:schemeClr val="tx1"/>
                </a:solidFill>
              </a:rPr>
              <a:t>EPC projekty -</a:t>
            </a:r>
            <a:r>
              <a:rPr lang="cs-CZ" dirty="0">
                <a:solidFill>
                  <a:schemeClr val="tx1"/>
                </a:solidFill>
              </a:rPr>
              <a:t> </a:t>
            </a:r>
            <a:r>
              <a:rPr lang="cs-CZ" sz="1800" dirty="0">
                <a:solidFill>
                  <a:schemeClr val="tx1"/>
                </a:solidFill>
              </a:rPr>
              <a:t>zaručení předpokládaného snížení spotřeby energie</a:t>
            </a:r>
          </a:p>
          <a:p>
            <a:pPr>
              <a:buClrTx/>
            </a:pPr>
            <a:r>
              <a:rPr lang="cs-CZ" dirty="0" smtClean="0">
                <a:solidFill>
                  <a:schemeClr val="tx1"/>
                </a:solidFill>
              </a:rPr>
              <a:t>Hlášení podnětů, závad, názory veřejnosti – komunikace v území, krizové řízení – mobilní aplikace, mobilní rozhlas</a:t>
            </a:r>
          </a:p>
          <a:p>
            <a:pPr>
              <a:buClrTx/>
            </a:pPr>
            <a:r>
              <a:rPr lang="cs-CZ" dirty="0" smtClean="0">
                <a:solidFill>
                  <a:schemeClr val="tx1"/>
                </a:solidFill>
              </a:rPr>
              <a:t>Participativní rozpočet</a:t>
            </a:r>
          </a:p>
          <a:p>
            <a:pPr>
              <a:buClrTx/>
            </a:pPr>
            <a:endParaRPr lang="cs-CZ" dirty="0">
              <a:solidFill>
                <a:schemeClr val="tx1"/>
              </a:solidFill>
            </a:endParaRPr>
          </a:p>
        </p:txBody>
      </p:sp>
    </p:spTree>
    <p:extLst>
      <p:ext uri="{BB962C8B-B14F-4D97-AF65-F5344CB8AC3E}">
        <p14:creationId xmlns:p14="http://schemas.microsoft.com/office/powerpoint/2010/main" val="26147872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Nadpis 14"/>
          <p:cNvSpPr>
            <a:spLocks noGrp="1"/>
          </p:cNvSpPr>
          <p:nvPr>
            <p:ph type="title"/>
          </p:nvPr>
        </p:nvSpPr>
        <p:spPr>
          <a:xfrm>
            <a:off x="1143000" y="609600"/>
            <a:ext cx="9875520" cy="460215"/>
          </a:xfrm>
        </p:spPr>
        <p:txBody>
          <a:bodyPr>
            <a:normAutofit fontScale="90000"/>
          </a:bodyPr>
          <a:lstStyle/>
          <a:p>
            <a:r>
              <a:rPr lang="cs-CZ" dirty="0"/>
              <a:t>Komunitní energetika</a:t>
            </a:r>
          </a:p>
        </p:txBody>
      </p:sp>
      <p:sp>
        <p:nvSpPr>
          <p:cNvPr id="30" name="Zástupný symbol pro obsah 29"/>
          <p:cNvSpPr>
            <a:spLocks noGrp="1"/>
          </p:cNvSpPr>
          <p:nvPr>
            <p:ph sz="half" idx="2"/>
          </p:nvPr>
        </p:nvSpPr>
        <p:spPr/>
        <p:txBody>
          <a:bodyPr>
            <a:noAutofit/>
          </a:bodyPr>
          <a:lstStyle/>
          <a:p>
            <a:endParaRPr lang="cs-CZ" sz="2400" dirty="0">
              <a:latin typeface="Ebrima" panose="02000000000000000000" pitchFamily="2" charset="0"/>
              <a:ea typeface="Ebrima" panose="02000000000000000000" pitchFamily="2" charset="0"/>
              <a:cs typeface="Ebrima" panose="02000000000000000000" pitchFamily="2" charset="0"/>
            </a:endParaRPr>
          </a:p>
          <a:p>
            <a:endParaRPr lang="cs-CZ" sz="2400" dirty="0">
              <a:latin typeface="Ebrima" panose="02000000000000000000" pitchFamily="2" charset="0"/>
              <a:ea typeface="Ebrima" panose="02000000000000000000" pitchFamily="2" charset="0"/>
              <a:cs typeface="Ebrima" panose="02000000000000000000" pitchFamily="2" charset="0"/>
            </a:endParaRPr>
          </a:p>
        </p:txBody>
      </p:sp>
      <p:sp>
        <p:nvSpPr>
          <p:cNvPr id="31" name="Zástupný symbol pro obsah 29"/>
          <p:cNvSpPr txBox="1">
            <a:spLocks/>
          </p:cNvSpPr>
          <p:nvPr/>
        </p:nvSpPr>
        <p:spPr>
          <a:xfrm>
            <a:off x="5701701" y="2297202"/>
            <a:ext cx="38862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cs-CZ" dirty="0"/>
          </a:p>
        </p:txBody>
      </p:sp>
      <p:pic>
        <p:nvPicPr>
          <p:cNvPr id="3" name="Obráze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9506" y="2666500"/>
            <a:ext cx="3908750" cy="3908750"/>
          </a:xfrm>
          <a:prstGeom prst="rect">
            <a:avLst/>
          </a:prstGeom>
        </p:spPr>
      </p:pic>
      <p:pic>
        <p:nvPicPr>
          <p:cNvPr id="6" name="Obrázek 5"/>
          <p:cNvPicPr>
            <a:picLocks noChangeAspect="1"/>
          </p:cNvPicPr>
          <p:nvPr/>
        </p:nvPicPr>
        <p:blipFill rotWithShape="1">
          <a:blip r:embed="rId4">
            <a:extLst>
              <a:ext uri="{28A0092B-C50C-407E-A947-70E740481C1C}">
                <a14:useLocalDpi xmlns:a14="http://schemas.microsoft.com/office/drawing/2010/main" val="0"/>
              </a:ext>
            </a:extLst>
          </a:blip>
          <a:srcRect l="4378"/>
          <a:stretch/>
        </p:blipFill>
        <p:spPr>
          <a:xfrm>
            <a:off x="7958256" y="2666500"/>
            <a:ext cx="3932848" cy="3924896"/>
          </a:xfrm>
          <a:prstGeom prst="rect">
            <a:avLst/>
          </a:prstGeom>
        </p:spPr>
      </p:pic>
      <p:sp>
        <p:nvSpPr>
          <p:cNvPr id="28" name="Zástupný symbol pro obsah 29"/>
          <p:cNvSpPr txBox="1">
            <a:spLocks/>
          </p:cNvSpPr>
          <p:nvPr/>
        </p:nvSpPr>
        <p:spPr>
          <a:xfrm>
            <a:off x="1143000" y="1309617"/>
            <a:ext cx="9621745" cy="51293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s-CZ" sz="2400" dirty="0">
                <a:latin typeface="Ebrima" panose="02000000000000000000" pitchFamily="2" charset="0"/>
                <a:ea typeface="Ebrima" panose="02000000000000000000" pitchFamily="2" charset="0"/>
                <a:cs typeface="Ebrima" panose="02000000000000000000" pitchFamily="2" charset="0"/>
              </a:rPr>
              <a:t>Modernizační fond – až 1 mld. Kč pro území MAS</a:t>
            </a:r>
          </a:p>
          <a:p>
            <a:r>
              <a:rPr lang="cs-CZ" sz="2400" dirty="0">
                <a:latin typeface="Ebrima" panose="02000000000000000000" pitchFamily="2" charset="0"/>
                <a:ea typeface="Ebrima" panose="02000000000000000000" pitchFamily="2" charset="0"/>
                <a:cs typeface="Ebrima" panose="02000000000000000000" pitchFamily="2" charset="0"/>
              </a:rPr>
              <a:t>Štěstí přeje </a:t>
            </a:r>
            <a:r>
              <a:rPr lang="cs-CZ" sz="2400" dirty="0" smtClean="0">
                <a:latin typeface="Ebrima" panose="02000000000000000000" pitchFamily="2" charset="0"/>
                <a:ea typeface="Ebrima" panose="02000000000000000000" pitchFamily="2" charset="0"/>
                <a:cs typeface="Ebrima" panose="02000000000000000000" pitchFamily="2" charset="0"/>
              </a:rPr>
              <a:t>připraveným</a:t>
            </a:r>
          </a:p>
          <a:p>
            <a:r>
              <a:rPr lang="cs-CZ" sz="2400" dirty="0" err="1" smtClean="0">
                <a:latin typeface="Ebrima" panose="02000000000000000000" pitchFamily="2" charset="0"/>
                <a:ea typeface="Ebrima" panose="02000000000000000000" pitchFamily="2" charset="0"/>
                <a:cs typeface="Ebrima" panose="02000000000000000000" pitchFamily="2" charset="0"/>
              </a:rPr>
              <a:t>Kogenerace</a:t>
            </a:r>
            <a:r>
              <a:rPr lang="cs-CZ" sz="2400" dirty="0" smtClean="0">
                <a:latin typeface="Ebrima" panose="02000000000000000000" pitchFamily="2" charset="0"/>
                <a:ea typeface="Ebrima" panose="02000000000000000000" pitchFamily="2" charset="0"/>
                <a:cs typeface="Ebrima" panose="02000000000000000000" pitchFamily="2" charset="0"/>
              </a:rPr>
              <a:t>, </a:t>
            </a:r>
            <a:r>
              <a:rPr lang="cs-CZ" sz="2400" dirty="0" err="1" smtClean="0">
                <a:latin typeface="Ebrima" panose="02000000000000000000" pitchFamily="2" charset="0"/>
                <a:ea typeface="Ebrima" panose="02000000000000000000" pitchFamily="2" charset="0"/>
                <a:cs typeface="Ebrima" panose="02000000000000000000" pitchFamily="2" charset="0"/>
              </a:rPr>
              <a:t>fotovoltaika</a:t>
            </a:r>
            <a:r>
              <a:rPr lang="cs-CZ" sz="2400" dirty="0" smtClean="0">
                <a:latin typeface="Ebrima" panose="02000000000000000000" pitchFamily="2" charset="0"/>
                <a:ea typeface="Ebrima" panose="02000000000000000000" pitchFamily="2" charset="0"/>
                <a:cs typeface="Ebrima" panose="02000000000000000000" pitchFamily="2" charset="0"/>
              </a:rPr>
              <a:t>, baterie, geotermální zdroje, vítr?</a:t>
            </a:r>
          </a:p>
          <a:p>
            <a:endParaRPr lang="cs-CZ" sz="2400" dirty="0">
              <a:latin typeface="Ebrima" panose="02000000000000000000" pitchFamily="2" charset="0"/>
              <a:ea typeface="Ebrima" panose="02000000000000000000" pitchFamily="2" charset="0"/>
              <a:cs typeface="Ebrima" panose="02000000000000000000" pitchFamily="2" charset="0"/>
            </a:endParaRPr>
          </a:p>
          <a:p>
            <a:endParaRPr lang="cs-CZ" sz="2400" dirty="0">
              <a:latin typeface="Ebrima" panose="02000000000000000000" pitchFamily="2" charset="0"/>
              <a:ea typeface="Ebrima" panose="02000000000000000000" pitchFamily="2" charset="0"/>
              <a:cs typeface="Ebrima" panose="02000000000000000000" pitchFamily="2" charset="0"/>
            </a:endParaRPr>
          </a:p>
          <a:p>
            <a:endParaRPr lang="cs-CZ" sz="2400" dirty="0">
              <a:latin typeface="Ebrima" panose="02000000000000000000" pitchFamily="2" charset="0"/>
              <a:ea typeface="Ebrima" panose="02000000000000000000" pitchFamily="2" charset="0"/>
              <a:cs typeface="Ebrima" panose="02000000000000000000" pitchFamily="2" charset="0"/>
            </a:endParaRPr>
          </a:p>
        </p:txBody>
      </p:sp>
      <p:sp>
        <p:nvSpPr>
          <p:cNvPr id="29" name="Zástupný symbol pro obsah 29"/>
          <p:cNvSpPr txBox="1">
            <a:spLocks/>
          </p:cNvSpPr>
          <p:nvPr/>
        </p:nvSpPr>
        <p:spPr>
          <a:xfrm>
            <a:off x="1143000" y="2743200"/>
            <a:ext cx="2906507" cy="3848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s-CZ" sz="2400" dirty="0" smtClean="0">
                <a:latin typeface="Ebrima" panose="02000000000000000000" pitchFamily="2" charset="0"/>
                <a:ea typeface="Ebrima" panose="02000000000000000000" pitchFamily="2" charset="0"/>
                <a:cs typeface="Ebrima" panose="02000000000000000000" pitchFamily="2" charset="0"/>
              </a:rPr>
              <a:t>Propojit odběratele a spotřebitele – „prodej ze dvora“</a:t>
            </a:r>
          </a:p>
          <a:p>
            <a:r>
              <a:rPr lang="cs-CZ" sz="2400" dirty="0" smtClean="0">
                <a:latin typeface="Ebrima" panose="02000000000000000000" pitchFamily="2" charset="0"/>
                <a:ea typeface="Ebrima" panose="02000000000000000000" pitchFamily="2" charset="0"/>
                <a:cs typeface="Ebrima" panose="02000000000000000000" pitchFamily="2" charset="0"/>
              </a:rPr>
              <a:t>Chybí legislativa</a:t>
            </a:r>
          </a:p>
          <a:p>
            <a:r>
              <a:rPr lang="cs-CZ" sz="2400" dirty="0" smtClean="0">
                <a:latin typeface="Ebrima" panose="02000000000000000000" pitchFamily="2" charset="0"/>
                <a:ea typeface="Ebrima" panose="02000000000000000000" pitchFamily="2" charset="0"/>
                <a:cs typeface="Ebrima" panose="02000000000000000000" pitchFamily="2" charset="0"/>
              </a:rPr>
              <a:t>Energetická společenství a družstva</a:t>
            </a:r>
          </a:p>
          <a:p>
            <a:endParaRPr lang="cs-CZ" sz="2400" dirty="0">
              <a:latin typeface="Ebrima" panose="02000000000000000000" pitchFamily="2" charset="0"/>
              <a:ea typeface="Ebrima" panose="02000000000000000000" pitchFamily="2" charset="0"/>
              <a:cs typeface="Ebrima" panose="02000000000000000000" pitchFamily="2" charset="0"/>
            </a:endParaRPr>
          </a:p>
          <a:p>
            <a:endParaRPr lang="cs-CZ" sz="2400" dirty="0">
              <a:latin typeface="Ebrima" panose="02000000000000000000" pitchFamily="2" charset="0"/>
              <a:ea typeface="Ebrima" panose="02000000000000000000" pitchFamily="2" charset="0"/>
              <a:cs typeface="Ebrima" panose="02000000000000000000" pitchFamily="2" charset="0"/>
            </a:endParaRPr>
          </a:p>
          <a:p>
            <a:endParaRPr lang="cs-CZ" sz="2400" dirty="0">
              <a:latin typeface="Ebrima" panose="02000000000000000000" pitchFamily="2" charset="0"/>
              <a:ea typeface="Ebrima" panose="02000000000000000000" pitchFamily="2" charset="0"/>
              <a:cs typeface="Ebrima" panose="02000000000000000000" pitchFamily="2" charset="0"/>
            </a:endParaRPr>
          </a:p>
        </p:txBody>
      </p:sp>
      <p:pic>
        <p:nvPicPr>
          <p:cNvPr id="4" name="Obrázek 3"/>
          <p:cNvPicPr>
            <a:picLocks noChangeAspect="1"/>
          </p:cNvPicPr>
          <p:nvPr/>
        </p:nvPicPr>
        <p:blipFill>
          <a:blip r:embed="rId5"/>
          <a:stretch>
            <a:fillRect/>
          </a:stretch>
        </p:blipFill>
        <p:spPr>
          <a:xfrm>
            <a:off x="4049506" y="2616979"/>
            <a:ext cx="7919049" cy="4271363"/>
          </a:xfrm>
          <a:prstGeom prst="rect">
            <a:avLst/>
          </a:prstGeom>
        </p:spPr>
      </p:pic>
    </p:spTree>
    <p:extLst>
      <p:ext uri="{BB962C8B-B14F-4D97-AF65-F5344CB8AC3E}">
        <p14:creationId xmlns:p14="http://schemas.microsoft.com/office/powerpoint/2010/main" val="246514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p:txBody>
          <a:bodyPr/>
          <a:lstStyle/>
          <a:p>
            <a:pPr>
              <a:buClrTx/>
            </a:pPr>
            <a:r>
              <a:rPr lang="cs-CZ" dirty="0" smtClean="0">
                <a:effectLst/>
              </a:rPr>
              <a:t>Týmová práce</a:t>
            </a:r>
            <a:endParaRPr lang="cs-CZ" dirty="0">
              <a:effectLst/>
            </a:endParaRPr>
          </a:p>
        </p:txBody>
      </p:sp>
      <p:sp>
        <p:nvSpPr>
          <p:cNvPr id="6" name="Zástupný symbol pro text 5"/>
          <p:cNvSpPr>
            <a:spLocks noGrp="1"/>
          </p:cNvSpPr>
          <p:nvPr>
            <p:ph type="body" idx="1"/>
          </p:nvPr>
        </p:nvSpPr>
        <p:spPr/>
        <p:txBody>
          <a:bodyPr/>
          <a:lstStyle/>
          <a:p>
            <a:endParaRPr lang="cs-CZ"/>
          </a:p>
        </p:txBody>
      </p:sp>
    </p:spTree>
    <p:extLst>
      <p:ext uri="{BB962C8B-B14F-4D97-AF65-F5344CB8AC3E}">
        <p14:creationId xmlns:p14="http://schemas.microsoft.com/office/powerpoint/2010/main" val="21658152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07600" y="260267"/>
            <a:ext cx="9875520" cy="1356360"/>
          </a:xfrm>
        </p:spPr>
        <p:txBody>
          <a:bodyPr/>
          <a:lstStyle/>
          <a:p>
            <a:r>
              <a:rPr lang="cs-CZ" dirty="0" smtClean="0"/>
              <a:t>Co je to strategie?</a:t>
            </a:r>
            <a:endParaRPr lang="cs-CZ" dirty="0"/>
          </a:p>
        </p:txBody>
      </p:sp>
      <p:sp>
        <p:nvSpPr>
          <p:cNvPr id="8" name="Zástupný symbol pro obsah 7"/>
          <p:cNvSpPr>
            <a:spLocks noGrp="1"/>
          </p:cNvSpPr>
          <p:nvPr>
            <p:ph sz="quarter" idx="4"/>
          </p:nvPr>
        </p:nvSpPr>
        <p:spPr>
          <a:xfrm>
            <a:off x="707599" y="1470305"/>
            <a:ext cx="10530671" cy="4880239"/>
          </a:xfrm>
        </p:spPr>
        <p:txBody>
          <a:bodyPr>
            <a:noAutofit/>
          </a:bodyPr>
          <a:lstStyle/>
          <a:p>
            <a:pPr>
              <a:buClrTx/>
            </a:pPr>
            <a:r>
              <a:rPr lang="cs-CZ" sz="2800" dirty="0" smtClean="0">
                <a:solidFill>
                  <a:schemeClr val="tx1"/>
                </a:solidFill>
              </a:rPr>
              <a:t>Strategie komunitně vedeného místního rozvoje (SCLLD) je základní rozvojový dokument MAS</a:t>
            </a:r>
          </a:p>
          <a:p>
            <a:pPr>
              <a:buClrTx/>
            </a:pPr>
            <a:endParaRPr lang="cs-CZ" sz="2800" dirty="0" smtClean="0">
              <a:solidFill>
                <a:schemeClr val="tx1"/>
              </a:solidFill>
            </a:endParaRPr>
          </a:p>
          <a:p>
            <a:pPr>
              <a:buClrTx/>
            </a:pPr>
            <a:r>
              <a:rPr lang="cs-CZ" sz="2800" dirty="0" smtClean="0">
                <a:solidFill>
                  <a:schemeClr val="tx1"/>
                </a:solidFill>
              </a:rPr>
              <a:t>Jízdní řád</a:t>
            </a:r>
          </a:p>
          <a:p>
            <a:pPr>
              <a:buClrTx/>
            </a:pPr>
            <a:r>
              <a:rPr lang="cs-CZ" sz="2800" dirty="0" smtClean="0">
                <a:solidFill>
                  <a:schemeClr val="tx1"/>
                </a:solidFill>
              </a:rPr>
              <a:t>Určuje témata a priority, které chce MAS rozvíjet</a:t>
            </a:r>
          </a:p>
          <a:p>
            <a:pPr>
              <a:buClrTx/>
            </a:pPr>
            <a:r>
              <a:rPr lang="cs-CZ" sz="2800" dirty="0" smtClean="0">
                <a:solidFill>
                  <a:schemeClr val="tx1"/>
                </a:solidFill>
              </a:rPr>
              <a:t>Na roky 2021 až 2027</a:t>
            </a:r>
          </a:p>
          <a:p>
            <a:pPr>
              <a:buClrTx/>
            </a:pPr>
            <a:r>
              <a:rPr lang="cs-CZ" sz="2800" dirty="0" smtClean="0">
                <a:solidFill>
                  <a:schemeClr val="tx1"/>
                </a:solidFill>
              </a:rPr>
              <a:t>Zapojuje členy a veřejnost</a:t>
            </a:r>
          </a:p>
          <a:p>
            <a:pPr>
              <a:buClrTx/>
            </a:pPr>
            <a:r>
              <a:rPr lang="cs-CZ" sz="2800" dirty="0" smtClean="0">
                <a:solidFill>
                  <a:schemeClr val="tx1"/>
                </a:solidFill>
              </a:rPr>
              <a:t>Koncepční část a Akční plány</a:t>
            </a:r>
          </a:p>
        </p:txBody>
      </p:sp>
    </p:spTree>
    <p:extLst>
      <p:ext uri="{BB962C8B-B14F-4D97-AF65-F5344CB8AC3E}">
        <p14:creationId xmlns:p14="http://schemas.microsoft.com/office/powerpoint/2010/main" val="31983389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07600" y="260267"/>
            <a:ext cx="9875520" cy="1356360"/>
          </a:xfrm>
        </p:spPr>
        <p:txBody>
          <a:bodyPr/>
          <a:lstStyle/>
          <a:p>
            <a:r>
              <a:rPr lang="cs-CZ" dirty="0" smtClean="0"/>
              <a:t>TÝMOVÁ PRÁCE</a:t>
            </a:r>
            <a:endParaRPr lang="cs-CZ" dirty="0"/>
          </a:p>
        </p:txBody>
      </p:sp>
      <p:sp>
        <p:nvSpPr>
          <p:cNvPr id="8" name="Zástupný symbol pro obsah 7"/>
          <p:cNvSpPr>
            <a:spLocks noGrp="1"/>
          </p:cNvSpPr>
          <p:nvPr>
            <p:ph sz="quarter" idx="4"/>
          </p:nvPr>
        </p:nvSpPr>
        <p:spPr>
          <a:xfrm>
            <a:off x="707599" y="1470305"/>
            <a:ext cx="10530671" cy="4880239"/>
          </a:xfrm>
        </p:spPr>
        <p:txBody>
          <a:bodyPr>
            <a:noAutofit/>
          </a:bodyPr>
          <a:lstStyle/>
          <a:p>
            <a:pPr>
              <a:buClrTx/>
            </a:pPr>
            <a:r>
              <a:rPr lang="cs-CZ" sz="2800" dirty="0" smtClean="0">
                <a:solidFill>
                  <a:schemeClr val="tx1"/>
                </a:solidFill>
              </a:rPr>
              <a:t>Využijeme skupin a lístku z minulé aktivity</a:t>
            </a:r>
          </a:p>
          <a:p>
            <a:pPr>
              <a:buClrTx/>
            </a:pPr>
            <a:endParaRPr lang="cs-CZ" sz="2800" dirty="0" smtClean="0">
              <a:solidFill>
                <a:schemeClr val="tx1"/>
              </a:solidFill>
            </a:endParaRPr>
          </a:p>
          <a:p>
            <a:pPr>
              <a:buClrTx/>
            </a:pPr>
            <a:r>
              <a:rPr lang="cs-CZ" sz="2800" dirty="0" smtClean="0">
                <a:solidFill>
                  <a:schemeClr val="tx1"/>
                </a:solidFill>
              </a:rPr>
              <a:t>3-4 skupiny vždy dostanou 1 oblast (1 skupinu lístků)</a:t>
            </a:r>
          </a:p>
          <a:p>
            <a:pPr>
              <a:buClrTx/>
            </a:pPr>
            <a:r>
              <a:rPr lang="cs-CZ" sz="2800" dirty="0" smtClean="0">
                <a:solidFill>
                  <a:schemeClr val="tx1"/>
                </a:solidFill>
              </a:rPr>
              <a:t>Cílem bude více rozpracovat jednotlivé lístky/problémy/potřeby/pozitiva s ohledem na nové trendy v regionální politice ČR a EU</a:t>
            </a:r>
            <a:endParaRPr lang="cs-CZ" sz="2600" dirty="0" smtClean="0">
              <a:solidFill>
                <a:schemeClr val="tx1"/>
              </a:solidFill>
            </a:endParaRPr>
          </a:p>
          <a:p>
            <a:pPr>
              <a:buClrTx/>
            </a:pPr>
            <a:r>
              <a:rPr lang="cs-CZ" sz="2800" dirty="0" smtClean="0">
                <a:solidFill>
                  <a:schemeClr val="tx1"/>
                </a:solidFill>
              </a:rPr>
              <a:t>Následně bude skupinou jejich námět představen ostatním skupinám a bude příležitost danou oblasti rozšířit</a:t>
            </a:r>
            <a:endParaRPr lang="cs-CZ" sz="2600" dirty="0" smtClean="0">
              <a:solidFill>
                <a:schemeClr val="tx1"/>
              </a:solidFill>
            </a:endParaRPr>
          </a:p>
          <a:p>
            <a:pPr lvl="1">
              <a:buClrTx/>
            </a:pPr>
            <a:endParaRPr lang="cs-CZ" sz="2600" dirty="0" smtClean="0">
              <a:solidFill>
                <a:schemeClr val="tx1"/>
              </a:solidFill>
            </a:endParaRPr>
          </a:p>
        </p:txBody>
      </p:sp>
    </p:spTree>
    <p:extLst>
      <p:ext uri="{BB962C8B-B14F-4D97-AF65-F5344CB8AC3E}">
        <p14:creationId xmlns:p14="http://schemas.microsoft.com/office/powerpoint/2010/main" val="42542512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p:txBody>
          <a:bodyPr/>
          <a:lstStyle/>
          <a:p>
            <a:r>
              <a:rPr lang="cs-CZ" sz="3600" dirty="0" err="1" smtClean="0">
                <a:effectLst/>
              </a:rPr>
              <a:t>DĚKUJeme</a:t>
            </a:r>
            <a:r>
              <a:rPr lang="cs-CZ" sz="3600" dirty="0" smtClean="0">
                <a:effectLst/>
              </a:rPr>
              <a:t> ZA POZORNOST</a:t>
            </a:r>
            <a:endParaRPr lang="cs-CZ" sz="3600" dirty="0">
              <a:effectLst/>
            </a:endParaRPr>
          </a:p>
        </p:txBody>
      </p:sp>
      <p:pic>
        <p:nvPicPr>
          <p:cNvPr id="7" name="Obráze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6900" y="5358455"/>
            <a:ext cx="1818174" cy="606058"/>
          </a:xfrm>
          <a:prstGeom prst="rect">
            <a:avLst/>
          </a:prstGeom>
        </p:spPr>
      </p:pic>
      <p:pic>
        <p:nvPicPr>
          <p:cNvPr id="8" name="Obráze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6424" y="5002305"/>
            <a:ext cx="7990476" cy="1318359"/>
          </a:xfrm>
          <a:prstGeom prst="rect">
            <a:avLst/>
          </a:prstGeom>
        </p:spPr>
      </p:pic>
    </p:spTree>
    <p:extLst>
      <p:ext uri="{BB962C8B-B14F-4D97-AF65-F5344CB8AC3E}">
        <p14:creationId xmlns:p14="http://schemas.microsoft.com/office/powerpoint/2010/main" val="35204498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p:txBody>
          <a:bodyPr/>
          <a:lstStyle/>
          <a:p>
            <a:r>
              <a:rPr lang="cs-CZ" dirty="0" smtClean="0">
                <a:effectLst/>
              </a:rPr>
              <a:t>Brainstorming</a:t>
            </a:r>
            <a:endParaRPr lang="cs-CZ" dirty="0">
              <a:effectLst/>
            </a:endParaRPr>
          </a:p>
        </p:txBody>
      </p:sp>
      <p:sp>
        <p:nvSpPr>
          <p:cNvPr id="6" name="Zástupný symbol pro text 5"/>
          <p:cNvSpPr>
            <a:spLocks noGrp="1"/>
          </p:cNvSpPr>
          <p:nvPr>
            <p:ph type="body" idx="1"/>
          </p:nvPr>
        </p:nvSpPr>
        <p:spPr/>
        <p:txBody>
          <a:bodyPr/>
          <a:lstStyle/>
          <a:p>
            <a:endParaRPr lang="cs-CZ"/>
          </a:p>
        </p:txBody>
      </p:sp>
    </p:spTree>
    <p:extLst>
      <p:ext uri="{BB962C8B-B14F-4D97-AF65-F5344CB8AC3E}">
        <p14:creationId xmlns:p14="http://schemas.microsoft.com/office/powerpoint/2010/main" val="8734277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07600" y="260267"/>
            <a:ext cx="9875520" cy="1356360"/>
          </a:xfrm>
        </p:spPr>
        <p:txBody>
          <a:bodyPr/>
          <a:lstStyle/>
          <a:p>
            <a:r>
              <a:rPr lang="cs-CZ" dirty="0" smtClean="0"/>
              <a:t>BRAINSTORMING</a:t>
            </a:r>
            <a:endParaRPr lang="cs-CZ" dirty="0"/>
          </a:p>
        </p:txBody>
      </p:sp>
      <p:sp>
        <p:nvSpPr>
          <p:cNvPr id="8" name="Zástupný symbol pro obsah 7"/>
          <p:cNvSpPr>
            <a:spLocks noGrp="1"/>
          </p:cNvSpPr>
          <p:nvPr>
            <p:ph sz="quarter" idx="4"/>
          </p:nvPr>
        </p:nvSpPr>
        <p:spPr>
          <a:xfrm>
            <a:off x="707599" y="1470305"/>
            <a:ext cx="10530671" cy="4880239"/>
          </a:xfrm>
        </p:spPr>
        <p:txBody>
          <a:bodyPr>
            <a:noAutofit/>
          </a:bodyPr>
          <a:lstStyle/>
          <a:p>
            <a:pPr>
              <a:buClrTx/>
            </a:pPr>
            <a:r>
              <a:rPr lang="cs-CZ" sz="2800" dirty="0" smtClean="0">
                <a:solidFill>
                  <a:schemeClr val="tx1"/>
                </a:solidFill>
              </a:rPr>
              <a:t>Zhodnocení závěrů a definovaných problémů a potřeb na základě Analytické části SCLLD</a:t>
            </a:r>
          </a:p>
          <a:p>
            <a:pPr>
              <a:buClrTx/>
            </a:pPr>
            <a:endParaRPr lang="cs-CZ" sz="2800" dirty="0" smtClean="0">
              <a:solidFill>
                <a:schemeClr val="tx1"/>
              </a:solidFill>
            </a:endParaRPr>
          </a:p>
          <a:p>
            <a:pPr>
              <a:buClrTx/>
            </a:pPr>
            <a:r>
              <a:rPr lang="cs-CZ" sz="2800" dirty="0" smtClean="0">
                <a:solidFill>
                  <a:schemeClr val="tx1"/>
                </a:solidFill>
              </a:rPr>
              <a:t>Na lísteček uvést problém/potřebu/pozitivum o území MAS</a:t>
            </a:r>
          </a:p>
          <a:p>
            <a:pPr lvl="1">
              <a:buClrTx/>
            </a:pPr>
            <a:r>
              <a:rPr lang="cs-CZ" sz="2600" dirty="0" smtClean="0">
                <a:solidFill>
                  <a:schemeClr val="tx1"/>
                </a:solidFill>
              </a:rPr>
              <a:t>1 lísteček = 1 problém/potřeba/pozitivum</a:t>
            </a:r>
          </a:p>
          <a:p>
            <a:pPr>
              <a:buClrTx/>
            </a:pPr>
            <a:r>
              <a:rPr lang="cs-CZ" sz="2800" dirty="0" smtClean="0">
                <a:solidFill>
                  <a:schemeClr val="tx1"/>
                </a:solidFill>
              </a:rPr>
              <a:t>Následně budeme o nich hromadně diskutovat a po shodě budou dávány dohromady do skupin</a:t>
            </a:r>
          </a:p>
          <a:p>
            <a:pPr lvl="1">
              <a:buClrTx/>
            </a:pPr>
            <a:r>
              <a:rPr lang="cs-CZ" sz="2600" dirty="0" smtClean="0">
                <a:solidFill>
                  <a:schemeClr val="tx1"/>
                </a:solidFill>
              </a:rPr>
              <a:t>-&gt; Vyplynou oblasti, které jsou v regionu nejpalčivější a na které je nutné se zaměřit</a:t>
            </a:r>
          </a:p>
          <a:p>
            <a:pPr lvl="1">
              <a:buClrTx/>
            </a:pPr>
            <a:endParaRPr lang="cs-CZ" sz="2600" dirty="0" smtClean="0">
              <a:solidFill>
                <a:schemeClr val="tx1"/>
              </a:solidFill>
            </a:endParaRPr>
          </a:p>
        </p:txBody>
      </p:sp>
    </p:spTree>
    <p:extLst>
      <p:ext uri="{BB962C8B-B14F-4D97-AF65-F5344CB8AC3E}">
        <p14:creationId xmlns:p14="http://schemas.microsoft.com/office/powerpoint/2010/main" val="36435223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sz="4800" dirty="0" smtClean="0">
                <a:effectLst/>
              </a:rPr>
              <a:t>Strategie komunitně vedeného místního rozvoje</a:t>
            </a:r>
            <a:endParaRPr lang="cs-CZ" sz="4800" dirty="0">
              <a:effectLst/>
            </a:endParaRPr>
          </a:p>
        </p:txBody>
      </p:sp>
      <p:sp>
        <p:nvSpPr>
          <p:cNvPr id="3" name="Podnadpis 2"/>
          <p:cNvSpPr>
            <a:spLocks noGrp="1"/>
          </p:cNvSpPr>
          <p:nvPr>
            <p:ph type="subTitle" idx="1"/>
          </p:nvPr>
        </p:nvSpPr>
        <p:spPr/>
        <p:txBody>
          <a:bodyPr>
            <a:normAutofit/>
          </a:bodyPr>
          <a:lstStyle/>
          <a:p>
            <a:r>
              <a:rPr lang="cs-CZ" sz="3600" dirty="0" smtClean="0">
                <a:solidFill>
                  <a:schemeClr val="tx1"/>
                </a:solidFill>
              </a:rPr>
              <a:t>ANALYTICKÁ ČÁST</a:t>
            </a:r>
            <a:endParaRPr lang="cs-CZ" sz="3600" dirty="0">
              <a:solidFill>
                <a:schemeClr val="tx1"/>
              </a:solidFill>
            </a:endParaRPr>
          </a:p>
        </p:txBody>
      </p:sp>
      <p:pic>
        <p:nvPicPr>
          <p:cNvPr id="4" name="Obráze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00456" y="5613949"/>
            <a:ext cx="1818174" cy="606058"/>
          </a:xfrm>
          <a:prstGeom prst="rect">
            <a:avLst/>
          </a:prstGeom>
        </p:spPr>
      </p:pic>
      <p:pic>
        <p:nvPicPr>
          <p:cNvPr id="6" name="Obráze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9980" y="5257799"/>
            <a:ext cx="7990476" cy="1318359"/>
          </a:xfrm>
          <a:prstGeom prst="rect">
            <a:avLst/>
          </a:prstGeom>
        </p:spPr>
      </p:pic>
    </p:spTree>
    <p:extLst>
      <p:ext uri="{BB962C8B-B14F-4D97-AF65-F5344CB8AC3E}">
        <p14:creationId xmlns:p14="http://schemas.microsoft.com/office/powerpoint/2010/main" val="2732491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899160" y="507751"/>
            <a:ext cx="9875520" cy="1356360"/>
          </a:xfrm>
        </p:spPr>
        <p:txBody>
          <a:bodyPr/>
          <a:lstStyle/>
          <a:p>
            <a:r>
              <a:rPr lang="cs-CZ" dirty="0" smtClean="0"/>
              <a:t>ÚZEMÍ</a:t>
            </a:r>
            <a:endParaRPr lang="cs-CZ" dirty="0"/>
          </a:p>
        </p:txBody>
      </p:sp>
      <p:sp>
        <p:nvSpPr>
          <p:cNvPr id="3" name="Zástupný symbol pro obsah 2"/>
          <p:cNvSpPr>
            <a:spLocks noGrp="1"/>
          </p:cNvSpPr>
          <p:nvPr>
            <p:ph sz="half" idx="1"/>
          </p:nvPr>
        </p:nvSpPr>
        <p:spPr>
          <a:xfrm>
            <a:off x="899159" y="1702746"/>
            <a:ext cx="3054275" cy="4647639"/>
          </a:xfrm>
        </p:spPr>
        <p:txBody>
          <a:bodyPr>
            <a:normAutofit/>
          </a:bodyPr>
          <a:lstStyle/>
          <a:p>
            <a:pPr>
              <a:buClrTx/>
            </a:pPr>
            <a:r>
              <a:rPr lang="cs-CZ" dirty="0" smtClean="0">
                <a:solidFill>
                  <a:schemeClr val="tx1"/>
                </a:solidFill>
              </a:rPr>
              <a:t>Změna území </a:t>
            </a:r>
            <a:br>
              <a:rPr lang="cs-CZ" dirty="0" smtClean="0">
                <a:solidFill>
                  <a:schemeClr val="tx1"/>
                </a:solidFill>
              </a:rPr>
            </a:br>
            <a:r>
              <a:rPr lang="cs-CZ" dirty="0" smtClean="0">
                <a:solidFill>
                  <a:schemeClr val="tx1"/>
                </a:solidFill>
              </a:rPr>
              <a:t>+ Měnín, Pasohlávky</a:t>
            </a:r>
            <a:br>
              <a:rPr lang="cs-CZ" dirty="0" smtClean="0">
                <a:solidFill>
                  <a:schemeClr val="tx1"/>
                </a:solidFill>
              </a:rPr>
            </a:br>
            <a:r>
              <a:rPr lang="cs-CZ" dirty="0" smtClean="0">
                <a:solidFill>
                  <a:schemeClr val="tx1"/>
                </a:solidFill>
              </a:rPr>
              <a:t>- Kupařovice, Němčičky</a:t>
            </a:r>
          </a:p>
          <a:p>
            <a:pPr>
              <a:buClrTx/>
            </a:pPr>
            <a:r>
              <a:rPr lang="cs-CZ" dirty="0" smtClean="0">
                <a:solidFill>
                  <a:schemeClr val="tx1"/>
                </a:solidFill>
              </a:rPr>
              <a:t>Vnitřní regiony</a:t>
            </a:r>
            <a:br>
              <a:rPr lang="cs-CZ" dirty="0" smtClean="0">
                <a:solidFill>
                  <a:schemeClr val="tx1"/>
                </a:solidFill>
              </a:rPr>
            </a:br>
            <a:r>
              <a:rPr lang="cs-CZ" dirty="0" smtClean="0">
                <a:solidFill>
                  <a:schemeClr val="tx1"/>
                </a:solidFill>
              </a:rPr>
              <a:t>- </a:t>
            </a:r>
            <a:r>
              <a:rPr lang="cs-CZ" dirty="0" err="1" smtClean="0">
                <a:solidFill>
                  <a:schemeClr val="tx1"/>
                </a:solidFill>
              </a:rPr>
              <a:t>Pohořelicko</a:t>
            </a:r>
            <a:r>
              <a:rPr lang="cs-CZ" dirty="0" smtClean="0">
                <a:solidFill>
                  <a:schemeClr val="tx1"/>
                </a:solidFill>
              </a:rPr>
              <a:t/>
            </a:r>
            <a:br>
              <a:rPr lang="cs-CZ" dirty="0" smtClean="0">
                <a:solidFill>
                  <a:schemeClr val="tx1"/>
                </a:solidFill>
              </a:rPr>
            </a:br>
            <a:r>
              <a:rPr lang="cs-CZ" dirty="0" smtClean="0">
                <a:solidFill>
                  <a:schemeClr val="tx1"/>
                </a:solidFill>
              </a:rPr>
              <a:t>- </a:t>
            </a:r>
            <a:r>
              <a:rPr lang="cs-CZ" dirty="0" err="1" smtClean="0">
                <a:solidFill>
                  <a:schemeClr val="tx1"/>
                </a:solidFill>
              </a:rPr>
              <a:t>Židlochovicko</a:t>
            </a:r>
            <a:endParaRPr lang="cs-CZ" dirty="0" smtClean="0">
              <a:solidFill>
                <a:schemeClr val="tx1"/>
              </a:solidFill>
            </a:endParaRPr>
          </a:p>
          <a:p>
            <a:pPr>
              <a:buClrTx/>
            </a:pPr>
            <a:r>
              <a:rPr lang="cs-CZ" dirty="0" smtClean="0">
                <a:solidFill>
                  <a:schemeClr val="tx1"/>
                </a:solidFill>
              </a:rPr>
              <a:t>K 31.12.2019:</a:t>
            </a:r>
            <a:br>
              <a:rPr lang="cs-CZ" dirty="0" smtClean="0">
                <a:solidFill>
                  <a:schemeClr val="tx1"/>
                </a:solidFill>
              </a:rPr>
            </a:br>
            <a:r>
              <a:rPr lang="cs-CZ" dirty="0" smtClean="0">
                <a:solidFill>
                  <a:schemeClr val="tx1"/>
                </a:solidFill>
              </a:rPr>
              <a:t>- 46</a:t>
            </a:r>
            <a:r>
              <a:rPr lang="cs-CZ" dirty="0">
                <a:solidFill>
                  <a:schemeClr val="tx1"/>
                </a:solidFill>
              </a:rPr>
              <a:t> </a:t>
            </a:r>
            <a:r>
              <a:rPr lang="cs-CZ" dirty="0" smtClean="0">
                <a:solidFill>
                  <a:schemeClr val="tx1"/>
                </a:solidFill>
              </a:rPr>
              <a:t>360 obyvatel (nárůst o 7,8 % od 2014)</a:t>
            </a:r>
            <a:br>
              <a:rPr lang="cs-CZ" dirty="0" smtClean="0">
                <a:solidFill>
                  <a:schemeClr val="tx1"/>
                </a:solidFill>
              </a:rPr>
            </a:br>
            <a:r>
              <a:rPr lang="cs-CZ" dirty="0" smtClean="0">
                <a:solidFill>
                  <a:schemeClr val="tx1"/>
                </a:solidFill>
              </a:rPr>
              <a:t>- 365,1</a:t>
            </a:r>
            <a:r>
              <a:rPr lang="cs-CZ" dirty="0">
                <a:solidFill>
                  <a:schemeClr val="tx1"/>
                </a:solidFill>
              </a:rPr>
              <a:t> </a:t>
            </a:r>
            <a:r>
              <a:rPr lang="cs-CZ" dirty="0" smtClean="0">
                <a:solidFill>
                  <a:schemeClr val="tx1"/>
                </a:solidFill>
              </a:rPr>
              <a:t>km</a:t>
            </a:r>
            <a:r>
              <a:rPr lang="cs-CZ" baseline="30000" dirty="0" smtClean="0">
                <a:solidFill>
                  <a:schemeClr val="tx1"/>
                </a:solidFill>
              </a:rPr>
              <a:t>2</a:t>
            </a:r>
          </a:p>
          <a:p>
            <a:pPr>
              <a:buClrTx/>
            </a:pPr>
            <a:r>
              <a:rPr lang="cs-CZ" dirty="0" smtClean="0">
                <a:solidFill>
                  <a:schemeClr val="tx1"/>
                </a:solidFill>
              </a:rPr>
              <a:t>Data 2019, SLDB 2011</a:t>
            </a:r>
            <a:endParaRPr lang="cs-CZ" dirty="0">
              <a:solidFill>
                <a:schemeClr val="tx1"/>
              </a:solidFill>
            </a:endParaRPr>
          </a:p>
        </p:txBody>
      </p:sp>
      <p:pic>
        <p:nvPicPr>
          <p:cNvPr id="6" name="Zástupný symbol pro obsah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3953435" y="934177"/>
            <a:ext cx="7659128" cy="5416208"/>
          </a:xfrm>
        </p:spPr>
      </p:pic>
    </p:spTree>
    <p:extLst>
      <p:ext uri="{BB962C8B-B14F-4D97-AF65-F5344CB8AC3E}">
        <p14:creationId xmlns:p14="http://schemas.microsoft.com/office/powerpoint/2010/main" val="27391662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07600" y="260267"/>
            <a:ext cx="9875520" cy="1356360"/>
          </a:xfrm>
        </p:spPr>
        <p:txBody>
          <a:bodyPr/>
          <a:lstStyle/>
          <a:p>
            <a:r>
              <a:rPr lang="cs-CZ" dirty="0" smtClean="0"/>
              <a:t>DEMOGRAFIE</a:t>
            </a:r>
            <a:endParaRPr lang="cs-CZ" dirty="0"/>
          </a:p>
        </p:txBody>
      </p:sp>
      <p:graphicFrame>
        <p:nvGraphicFramePr>
          <p:cNvPr id="5" name="Zástupný symbol pro obsah 4"/>
          <p:cNvGraphicFramePr>
            <a:graphicFrameLocks noGrp="1"/>
          </p:cNvGraphicFramePr>
          <p:nvPr>
            <p:ph sz="half" idx="2"/>
            <p:extLst>
              <p:ext uri="{D42A27DB-BD31-4B8C-83A1-F6EECF244321}">
                <p14:modId xmlns:p14="http://schemas.microsoft.com/office/powerpoint/2010/main" val="3350612304"/>
              </p:ext>
            </p:extLst>
          </p:nvPr>
        </p:nvGraphicFramePr>
        <p:xfrm>
          <a:off x="5163672" y="263713"/>
          <a:ext cx="6621614" cy="3008125"/>
        </p:xfrm>
        <a:graphic>
          <a:graphicData uri="http://schemas.openxmlformats.org/drawingml/2006/chart">
            <c:chart xmlns:c="http://schemas.openxmlformats.org/drawingml/2006/chart" xmlns:r="http://schemas.openxmlformats.org/officeDocument/2006/relationships" r:id="rId3"/>
          </a:graphicData>
        </a:graphic>
      </p:graphicFrame>
      <p:sp>
        <p:nvSpPr>
          <p:cNvPr id="8" name="Zástupný symbol pro obsah 7"/>
          <p:cNvSpPr>
            <a:spLocks noGrp="1"/>
          </p:cNvSpPr>
          <p:nvPr>
            <p:ph sz="quarter" idx="4"/>
          </p:nvPr>
        </p:nvSpPr>
        <p:spPr>
          <a:xfrm>
            <a:off x="707600" y="1470305"/>
            <a:ext cx="3889456" cy="4880239"/>
          </a:xfrm>
        </p:spPr>
        <p:txBody>
          <a:bodyPr>
            <a:noAutofit/>
          </a:bodyPr>
          <a:lstStyle/>
          <a:p>
            <a:pPr>
              <a:buClrTx/>
            </a:pPr>
            <a:r>
              <a:rPr lang="cs-CZ" sz="2000" dirty="0" smtClean="0">
                <a:solidFill>
                  <a:schemeClr val="tx1"/>
                </a:solidFill>
              </a:rPr>
              <a:t>Stabilní </a:t>
            </a:r>
            <a:r>
              <a:rPr lang="cs-CZ" sz="2000" b="1" dirty="0" smtClean="0">
                <a:solidFill>
                  <a:schemeClr val="tx1"/>
                </a:solidFill>
              </a:rPr>
              <a:t>populační růst</a:t>
            </a:r>
          </a:p>
          <a:p>
            <a:pPr>
              <a:buClrTx/>
            </a:pPr>
            <a:r>
              <a:rPr lang="cs-CZ" sz="2000" dirty="0" smtClean="0">
                <a:solidFill>
                  <a:schemeClr val="tx1"/>
                </a:solidFill>
              </a:rPr>
              <a:t>na </a:t>
            </a:r>
            <a:r>
              <a:rPr lang="cs-CZ" sz="2000" dirty="0" err="1" smtClean="0">
                <a:solidFill>
                  <a:schemeClr val="tx1"/>
                </a:solidFill>
              </a:rPr>
              <a:t>Židlochovicku</a:t>
            </a:r>
            <a:r>
              <a:rPr lang="cs-CZ" sz="2000" dirty="0" smtClean="0">
                <a:solidFill>
                  <a:schemeClr val="tx1"/>
                </a:solidFill>
              </a:rPr>
              <a:t> </a:t>
            </a:r>
            <a:r>
              <a:rPr lang="cs-CZ" sz="2000" dirty="0">
                <a:solidFill>
                  <a:schemeClr val="tx1"/>
                </a:solidFill>
              </a:rPr>
              <a:t>zpomaluje (vyčerpávání </a:t>
            </a:r>
            <a:r>
              <a:rPr lang="cs-CZ" sz="2000" dirty="0" smtClean="0">
                <a:solidFill>
                  <a:schemeClr val="tx1"/>
                </a:solidFill>
              </a:rPr>
              <a:t>pozemků), na </a:t>
            </a:r>
            <a:r>
              <a:rPr lang="cs-CZ" sz="2000" dirty="0" err="1" smtClean="0">
                <a:solidFill>
                  <a:schemeClr val="tx1"/>
                </a:solidFill>
              </a:rPr>
              <a:t>Pohořelicku</a:t>
            </a:r>
            <a:r>
              <a:rPr lang="cs-CZ" sz="2000" dirty="0" smtClean="0">
                <a:solidFill>
                  <a:schemeClr val="tx1"/>
                </a:solidFill>
              </a:rPr>
              <a:t> stále roste</a:t>
            </a:r>
          </a:p>
          <a:p>
            <a:pPr>
              <a:buClrTx/>
            </a:pPr>
            <a:r>
              <a:rPr lang="cs-CZ" sz="2000" b="1" dirty="0" err="1" smtClean="0">
                <a:solidFill>
                  <a:schemeClr val="tx1"/>
                </a:solidFill>
              </a:rPr>
              <a:t>Suburbanizace</a:t>
            </a:r>
            <a:endParaRPr lang="cs-CZ" sz="2000" b="1" dirty="0">
              <a:solidFill>
                <a:schemeClr val="tx1"/>
              </a:solidFill>
            </a:endParaRPr>
          </a:p>
          <a:p>
            <a:pPr>
              <a:buClrTx/>
            </a:pPr>
            <a:r>
              <a:rPr lang="cs-CZ" sz="2000" dirty="0" smtClean="0">
                <a:solidFill>
                  <a:schemeClr val="tx1"/>
                </a:solidFill>
              </a:rPr>
              <a:t>Stárnutí populace ale i </a:t>
            </a:r>
            <a:r>
              <a:rPr lang="cs-CZ" sz="2000" dirty="0">
                <a:solidFill>
                  <a:schemeClr val="tx1"/>
                </a:solidFill>
              </a:rPr>
              <a:t>tak stále </a:t>
            </a:r>
            <a:r>
              <a:rPr lang="cs-CZ" sz="2000" b="1" dirty="0">
                <a:solidFill>
                  <a:schemeClr val="tx1"/>
                </a:solidFill>
              </a:rPr>
              <a:t>příznivá věková </a:t>
            </a:r>
            <a:r>
              <a:rPr lang="cs-CZ" sz="2000" b="1" dirty="0" smtClean="0">
                <a:solidFill>
                  <a:schemeClr val="tx1"/>
                </a:solidFill>
              </a:rPr>
              <a:t>struktura</a:t>
            </a:r>
            <a:r>
              <a:rPr lang="cs-CZ" sz="2000" dirty="0" smtClean="0">
                <a:solidFill>
                  <a:schemeClr val="tx1"/>
                </a:solidFill>
              </a:rPr>
              <a:t> v porovnání s vyššími územními celky (JMK, ČR)</a:t>
            </a:r>
          </a:p>
          <a:p>
            <a:pPr>
              <a:buClrTx/>
            </a:pPr>
            <a:r>
              <a:rPr lang="cs-CZ" sz="2000" b="1" dirty="0">
                <a:solidFill>
                  <a:schemeClr val="tx1"/>
                </a:solidFill>
              </a:rPr>
              <a:t>Rostoucí počet dětí a seniorů </a:t>
            </a:r>
            <a:r>
              <a:rPr lang="cs-CZ" sz="2000" dirty="0">
                <a:solidFill>
                  <a:schemeClr val="tx1"/>
                </a:solidFill>
              </a:rPr>
              <a:t>(populační prognózy)</a:t>
            </a:r>
            <a:br>
              <a:rPr lang="cs-CZ" sz="2000" dirty="0">
                <a:solidFill>
                  <a:schemeClr val="tx1"/>
                </a:solidFill>
              </a:rPr>
            </a:br>
            <a:r>
              <a:rPr lang="cs-CZ" sz="2000" dirty="0">
                <a:solidFill>
                  <a:schemeClr val="tx1"/>
                </a:solidFill>
              </a:rPr>
              <a:t>-&gt; pokračující tlak na oblast rodinné politiky, vzdělávání, </a:t>
            </a:r>
            <a:r>
              <a:rPr lang="cs-CZ" sz="2000" dirty="0" smtClean="0">
                <a:solidFill>
                  <a:schemeClr val="tx1"/>
                </a:solidFill>
              </a:rPr>
              <a:t>sociálních </a:t>
            </a:r>
            <a:r>
              <a:rPr lang="cs-CZ" sz="2000" dirty="0">
                <a:solidFill>
                  <a:schemeClr val="tx1"/>
                </a:solidFill>
              </a:rPr>
              <a:t>služeb, zdravotní </a:t>
            </a:r>
            <a:r>
              <a:rPr lang="cs-CZ" sz="2000" dirty="0" smtClean="0">
                <a:solidFill>
                  <a:schemeClr val="tx1"/>
                </a:solidFill>
              </a:rPr>
              <a:t>péče</a:t>
            </a:r>
            <a:endParaRPr lang="cs-CZ" sz="2000" dirty="0">
              <a:solidFill>
                <a:schemeClr val="tx1"/>
              </a:solidFill>
            </a:endParaRPr>
          </a:p>
          <a:p>
            <a:pPr>
              <a:buClrTx/>
            </a:pPr>
            <a:endParaRPr lang="cs-CZ" dirty="0" smtClean="0">
              <a:solidFill>
                <a:schemeClr val="tx1"/>
              </a:solidFill>
            </a:endParaRPr>
          </a:p>
        </p:txBody>
      </p:sp>
      <p:graphicFrame>
        <p:nvGraphicFramePr>
          <p:cNvPr id="6" name="Zástupný symbol pro obsah 4"/>
          <p:cNvGraphicFramePr>
            <a:graphicFrameLocks/>
          </p:cNvGraphicFramePr>
          <p:nvPr>
            <p:extLst>
              <p:ext uri="{D42A27DB-BD31-4B8C-83A1-F6EECF244321}">
                <p14:modId xmlns:p14="http://schemas.microsoft.com/office/powerpoint/2010/main" val="347688795"/>
              </p:ext>
            </p:extLst>
          </p:nvPr>
        </p:nvGraphicFramePr>
        <p:xfrm>
          <a:off x="5163672" y="3429000"/>
          <a:ext cx="6803739" cy="311467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2223148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34788" y="384967"/>
            <a:ext cx="10515600" cy="1325563"/>
          </a:xfrm>
        </p:spPr>
        <p:txBody>
          <a:bodyPr/>
          <a:lstStyle/>
          <a:p>
            <a:r>
              <a:rPr lang="cs-CZ" dirty="0" smtClean="0"/>
              <a:t>BYDLENÍ</a:t>
            </a:r>
            <a:endParaRPr lang="cs-CZ" dirty="0"/>
          </a:p>
        </p:txBody>
      </p:sp>
      <p:sp>
        <p:nvSpPr>
          <p:cNvPr id="3" name="Zástupný symbol pro obsah 2"/>
          <p:cNvSpPr>
            <a:spLocks noGrp="1"/>
          </p:cNvSpPr>
          <p:nvPr>
            <p:ph sz="half" idx="1"/>
          </p:nvPr>
        </p:nvSpPr>
        <p:spPr>
          <a:xfrm>
            <a:off x="434788" y="1710530"/>
            <a:ext cx="4450977" cy="4691857"/>
          </a:xfrm>
        </p:spPr>
        <p:txBody>
          <a:bodyPr>
            <a:normAutofit/>
          </a:bodyPr>
          <a:lstStyle/>
          <a:p>
            <a:pPr>
              <a:buClrTx/>
            </a:pPr>
            <a:r>
              <a:rPr lang="cs-CZ" dirty="0">
                <a:solidFill>
                  <a:schemeClr val="tx1">
                    <a:lumMod val="75000"/>
                    <a:lumOff val="25000"/>
                  </a:schemeClr>
                </a:solidFill>
              </a:rPr>
              <a:t>vyšší </a:t>
            </a:r>
            <a:r>
              <a:rPr lang="cs-CZ" b="1" dirty="0">
                <a:solidFill>
                  <a:schemeClr val="tx1">
                    <a:lumMod val="75000"/>
                    <a:lumOff val="25000"/>
                  </a:schemeClr>
                </a:solidFill>
              </a:rPr>
              <a:t>intenzita výstavby </a:t>
            </a:r>
            <a:r>
              <a:rPr lang="cs-CZ" dirty="0">
                <a:solidFill>
                  <a:schemeClr val="tx1">
                    <a:lumMod val="75000"/>
                    <a:lumOff val="25000"/>
                  </a:schemeClr>
                </a:solidFill>
              </a:rPr>
              <a:t>v porovnání s nadřazenými </a:t>
            </a:r>
            <a:r>
              <a:rPr lang="cs-CZ" dirty="0" smtClean="0">
                <a:solidFill>
                  <a:schemeClr val="tx1">
                    <a:lumMod val="75000"/>
                    <a:lumOff val="25000"/>
                  </a:schemeClr>
                </a:solidFill>
              </a:rPr>
              <a:t>celky (okres Brno-venkov, JMK)</a:t>
            </a:r>
            <a:endParaRPr lang="cs-CZ" dirty="0">
              <a:solidFill>
                <a:schemeClr val="tx1">
                  <a:lumMod val="75000"/>
                  <a:lumOff val="25000"/>
                </a:schemeClr>
              </a:solidFill>
            </a:endParaRPr>
          </a:p>
          <a:p>
            <a:pPr>
              <a:buClrTx/>
            </a:pPr>
            <a:r>
              <a:rPr lang="cs-CZ" dirty="0">
                <a:solidFill>
                  <a:schemeClr val="tx1">
                    <a:lumMod val="75000"/>
                    <a:lumOff val="25000"/>
                  </a:schemeClr>
                </a:solidFill>
              </a:rPr>
              <a:t>růst výstavby (od 2015)</a:t>
            </a:r>
          </a:p>
          <a:p>
            <a:pPr>
              <a:buClrTx/>
            </a:pPr>
            <a:r>
              <a:rPr lang="cs-CZ" dirty="0">
                <a:solidFill>
                  <a:schemeClr val="tx1">
                    <a:lumMod val="75000"/>
                    <a:lumOff val="25000"/>
                  </a:schemeClr>
                </a:solidFill>
              </a:rPr>
              <a:t>Vzhledem k počtu obyvatel větší výstavba na </a:t>
            </a:r>
            <a:r>
              <a:rPr lang="cs-CZ" dirty="0" err="1">
                <a:solidFill>
                  <a:schemeClr val="tx1">
                    <a:lumMod val="75000"/>
                    <a:lumOff val="25000"/>
                  </a:schemeClr>
                </a:solidFill>
              </a:rPr>
              <a:t>Pohořelicku</a:t>
            </a:r>
            <a:endParaRPr lang="cs-CZ" dirty="0">
              <a:solidFill>
                <a:schemeClr val="tx1">
                  <a:lumMod val="75000"/>
                  <a:lumOff val="25000"/>
                </a:schemeClr>
              </a:solidFill>
            </a:endParaRPr>
          </a:p>
        </p:txBody>
      </p:sp>
      <p:graphicFrame>
        <p:nvGraphicFramePr>
          <p:cNvPr id="6" name="Zástupný symbol pro obsah 5"/>
          <p:cNvGraphicFramePr>
            <a:graphicFrameLocks noGrp="1"/>
          </p:cNvGraphicFramePr>
          <p:nvPr>
            <p:ph sz="half" idx="2"/>
            <p:extLst>
              <p:ext uri="{D42A27DB-BD31-4B8C-83A1-F6EECF244321}">
                <p14:modId xmlns:p14="http://schemas.microsoft.com/office/powerpoint/2010/main" val="1905939647"/>
              </p:ext>
            </p:extLst>
          </p:nvPr>
        </p:nvGraphicFramePr>
        <p:xfrm>
          <a:off x="4685239" y="1181893"/>
          <a:ext cx="6977372" cy="522049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42417886"/>
      </p:ext>
    </p:extLst>
  </p:cSld>
  <p:clrMapOvr>
    <a:masterClrMapping/>
  </p:clrMapOvr>
  <p:timing>
    <p:tnLst>
      <p:par>
        <p:cTn id="1" dur="indefinite" restart="never" nodeType="tmRoot"/>
      </p:par>
    </p:tnLst>
  </p:timing>
</p:sld>
</file>

<file path=ppt/theme/theme1.xml><?xml version="1.0" encoding="utf-8"?>
<a:theme xmlns:a="http://schemas.openxmlformats.org/drawingml/2006/main" name="Základ">
  <a:themeElements>
    <a:clrScheme name="Základ">
      <a:dk1>
        <a:sysClr val="windowText" lastClr="000000"/>
      </a:dk1>
      <a:lt1>
        <a:sysClr val="window" lastClr="FFFFFF"/>
      </a:lt1>
      <a:dk2>
        <a:srgbClr val="505046"/>
      </a:dk2>
      <a:lt2>
        <a:srgbClr val="EEECE1"/>
      </a:lt2>
      <a:accent1>
        <a:srgbClr val="DF5327"/>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Zákla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Základ">
      <a:fillStyleLst>
        <a:solidFill>
          <a:schemeClr val="phClr"/>
        </a:solidFill>
        <a:solidFill>
          <a:schemeClr val="phClr">
            <a:tint val="63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446C221D-F63F-4DD8-B509-CFE168687BF2}"/>
    </a:ext>
  </a:ext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TM03457444[[fn=Základna]]</Template>
  <TotalTime>16014</TotalTime>
  <Words>4841</Words>
  <Application>Microsoft Office PowerPoint</Application>
  <PresentationFormat>Širokoúhlá obrazovka</PresentationFormat>
  <Paragraphs>476</Paragraphs>
  <Slides>31</Slides>
  <Notes>22</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31</vt:i4>
      </vt:variant>
    </vt:vector>
  </HeadingPairs>
  <TitlesOfParts>
    <vt:vector size="37" baseType="lpstr">
      <vt:lpstr>Arial</vt:lpstr>
      <vt:lpstr>Calibri</vt:lpstr>
      <vt:lpstr>Corbel</vt:lpstr>
      <vt:lpstr>Ebrima</vt:lpstr>
      <vt:lpstr>Wingdings</vt:lpstr>
      <vt:lpstr>Základ</vt:lpstr>
      <vt:lpstr>Strategie komunitně vedeného místního rozvoje</vt:lpstr>
      <vt:lpstr>Program</vt:lpstr>
      <vt:lpstr>Co je to strategie?</vt:lpstr>
      <vt:lpstr>Brainstorming</vt:lpstr>
      <vt:lpstr>BRAINSTORMING</vt:lpstr>
      <vt:lpstr>Strategie komunitně vedeného místního rozvoje</vt:lpstr>
      <vt:lpstr>ÚZEMÍ</vt:lpstr>
      <vt:lpstr>DEMOGRAFIE</vt:lpstr>
      <vt:lpstr>BYDLENÍ</vt:lpstr>
      <vt:lpstr>EKONOMICKÁ SITUACE A TRH PRÁCE</vt:lpstr>
      <vt:lpstr>TECHNICKÁ INFRASTRUKTURA ENERGETIKA</vt:lpstr>
      <vt:lpstr>DOPRAVA</vt:lpstr>
      <vt:lpstr>CYKLODOPRAVA</vt:lpstr>
      <vt:lpstr>VZDĚLÁVÁNÍ</vt:lpstr>
      <vt:lpstr>SOCIÁLNÍ SLUŽBY</vt:lpstr>
      <vt:lpstr>ŽIVOTNÍ PROSTŘEDÍ, VYUŽITÍ PŮDY</vt:lpstr>
      <vt:lpstr>ZEMĚDĚLSTVÍ</vt:lpstr>
      <vt:lpstr>BROWNFIELDY, stará ekologická zátěž, odpadové hospodářství</vt:lpstr>
      <vt:lpstr>CESTOVNÍ RUCH</vt:lpstr>
      <vt:lpstr>SLUŽBY A ŽIVOT V OBCÍCH</vt:lpstr>
      <vt:lpstr>DOTAZNÍKOVÉ ŠETŘENÍ</vt:lpstr>
      <vt:lpstr>DĚKUJI ZA POZORNOST</vt:lpstr>
      <vt:lpstr>Brainstorming</vt:lpstr>
      <vt:lpstr>BRAINSTORMING</vt:lpstr>
      <vt:lpstr>Nové trendy v regionální politice ČR a EU</vt:lpstr>
      <vt:lpstr>Adaptace na klimatickou změnu</vt:lpstr>
      <vt:lpstr>Inovace – chytrý venkov</vt:lpstr>
      <vt:lpstr>Komunitní energetika</vt:lpstr>
      <vt:lpstr>Týmová práce</vt:lpstr>
      <vt:lpstr>TÝMOVÁ PRÁCE</vt:lpstr>
      <vt:lpstr>DĚKUJeme ZA POZORNOST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SCLLD 21+</dc:title>
  <dc:creator>Anna Kalandrová</dc:creator>
  <cp:lastModifiedBy>Anna Kalandrová</cp:lastModifiedBy>
  <cp:revision>450</cp:revision>
  <cp:lastPrinted>2021-04-22T05:40:37Z</cp:lastPrinted>
  <dcterms:created xsi:type="dcterms:W3CDTF">2021-02-16T09:25:24Z</dcterms:created>
  <dcterms:modified xsi:type="dcterms:W3CDTF">2021-04-22T06:47:51Z</dcterms:modified>
</cp:coreProperties>
</file>