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9" r:id="rId2"/>
    <p:sldId id="258" r:id="rId3"/>
    <p:sldId id="393" r:id="rId4"/>
    <p:sldId id="425" r:id="rId5"/>
    <p:sldId id="453" r:id="rId6"/>
    <p:sldId id="454" r:id="rId7"/>
    <p:sldId id="455" r:id="rId8"/>
    <p:sldId id="456" r:id="rId9"/>
    <p:sldId id="457" r:id="rId10"/>
    <p:sldId id="407" r:id="rId11"/>
    <p:sldId id="408" r:id="rId12"/>
    <p:sldId id="345" r:id="rId13"/>
    <p:sldId id="423" r:id="rId14"/>
    <p:sldId id="424" r:id="rId15"/>
    <p:sldId id="265" r:id="rId16"/>
    <p:sldId id="353" r:id="rId17"/>
    <p:sldId id="355" r:id="rId18"/>
    <p:sldId id="354" r:id="rId19"/>
    <p:sldId id="426" r:id="rId20"/>
    <p:sldId id="428" r:id="rId21"/>
    <p:sldId id="429" r:id="rId22"/>
    <p:sldId id="430" r:id="rId23"/>
    <p:sldId id="433" r:id="rId24"/>
    <p:sldId id="434" r:id="rId25"/>
    <p:sldId id="435" r:id="rId26"/>
    <p:sldId id="431" r:id="rId27"/>
    <p:sldId id="452" r:id="rId2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D27"/>
    <a:srgbClr val="C94D1C"/>
    <a:srgbClr val="FBD5A3"/>
    <a:srgbClr val="FDE8CB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36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165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r>
              <a:rPr lang="cs-CZ"/>
              <a:t>Místní akční skupina Podbrněnsko, spolek, Brněnská 2, Pohořelice 691 23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233145F7-42CB-41D3-911A-99FA5905EE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362316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r>
              <a:rPr lang="cs-CZ"/>
              <a:t>Místní akční skupina Podbrněnsko, spolek, Brněnská 2, Pohořelice 691 23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3E06BFA9-0720-4CE9-91FC-8BD42A256C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11272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7935616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10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857663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2686912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12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267336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13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733382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14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0837223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15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833536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188210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17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850671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18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5708358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19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25345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5225340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20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165656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0141741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22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42853825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23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6986495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24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2183417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25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8315911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8104973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27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833536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545937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4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4056819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5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429174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27506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7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077369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8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308650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9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21. 10. 2021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5 PRV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778755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1977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0616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49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647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757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5769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478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1421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8138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8612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574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10A4B-28C3-428A-8B65-E13958D81B91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063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agri.cz/public/web/file/630190/Prirucka_pro_zadavani_zakazek_PRV_8_kolo__verze_5__na_web_cistopis.pdf" TargetMode="Externa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www.szif.cz/cs/CmDocument?rid=%2Fapa_anon%2Fcs%2Fdokumenty_ke_stazeni%2Fprv2014%2Fopatreni%2Fleader%2F1921%2F1608280817318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Nadpis 111"/>
          <p:cNvSpPr>
            <a:spLocks noGrp="1"/>
          </p:cNvSpPr>
          <p:nvPr>
            <p:ph type="ctrTitle"/>
          </p:nvPr>
        </p:nvSpPr>
        <p:spPr>
          <a:xfrm>
            <a:off x="385271" y="4029879"/>
            <a:ext cx="8493850" cy="748533"/>
          </a:xfrm>
        </p:spPr>
        <p:txBody>
          <a:bodyPr>
            <a:noAutofit/>
          </a:bodyPr>
          <a:lstStyle/>
          <a:p>
            <a:r>
              <a:rPr lang="cs-CZ" sz="4400" b="1" cap="all" dirty="0">
                <a:solidFill>
                  <a:srgbClr val="F59D27"/>
                </a:solidFill>
                <a:latin typeface="Corbel" panose="020B0503020204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4400" b="1" cap="all" dirty="0" smtClean="0">
                <a:solidFill>
                  <a:srgbClr val="F59D27"/>
                </a:solidFill>
                <a:latin typeface="Corbel" panose="020B0503020204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PŘÍJEMCE</a:t>
            </a:r>
            <a:endParaRPr lang="cs-CZ" sz="4400" b="1" cap="all" dirty="0">
              <a:solidFill>
                <a:srgbClr val="F59D27"/>
              </a:solidFill>
              <a:latin typeface="Corbel" panose="020B0503020204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3" name="Podnadpis 112"/>
          <p:cNvSpPr>
            <a:spLocks noGrp="1"/>
          </p:cNvSpPr>
          <p:nvPr>
            <p:ph type="subTitle" idx="1"/>
          </p:nvPr>
        </p:nvSpPr>
        <p:spPr>
          <a:xfrm>
            <a:off x="377227" y="4663315"/>
            <a:ext cx="8493850" cy="2453241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cs-CZ" sz="2800" cap="small" dirty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Výzva MAS Podbrněnsko </a:t>
            </a:r>
            <a:r>
              <a:rPr lang="cs-CZ" sz="2800" cap="small" dirty="0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č. 5 </a:t>
            </a:r>
            <a:r>
              <a:rPr lang="cs-CZ" sz="2800" cap="small" dirty="0" err="1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prv</a:t>
            </a:r>
            <a:endParaRPr lang="cs-CZ" sz="2800" cap="small" dirty="0" smtClean="0">
              <a:solidFill>
                <a:srgbClr val="C94D1C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cs-CZ" sz="1200" cap="small" dirty="0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Kontaktní osoba pro výzvu: Mgr. Kristína Ďuratná</a:t>
            </a:r>
          </a:p>
          <a:p>
            <a:pPr algn="r">
              <a:spcBef>
                <a:spcPts val="600"/>
              </a:spcBef>
            </a:pPr>
            <a:r>
              <a:rPr lang="cs-CZ" sz="1200" cap="small" dirty="0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+</a:t>
            </a:r>
            <a:r>
              <a:rPr lang="cs-CZ" sz="1200" cap="small" dirty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420 727 913 261</a:t>
            </a:r>
          </a:p>
          <a:p>
            <a:pPr algn="r">
              <a:spcBef>
                <a:spcPts val="600"/>
              </a:spcBef>
            </a:pPr>
            <a:r>
              <a:rPr lang="cs-CZ" sz="1200" cap="small" dirty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duratna@podbrnensko.cz</a:t>
            </a:r>
          </a:p>
          <a:p>
            <a:pPr algn="r"/>
            <a:endParaRPr lang="cs-CZ" sz="1400" cap="small" dirty="0">
              <a:solidFill>
                <a:srgbClr val="C94D1C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grpSp>
        <p:nvGrpSpPr>
          <p:cNvPr id="2" name="Skupina 1"/>
          <p:cNvGrpSpPr/>
          <p:nvPr/>
        </p:nvGrpSpPr>
        <p:grpSpPr>
          <a:xfrm>
            <a:off x="-7520" y="-3"/>
            <a:ext cx="9144000" cy="4075984"/>
            <a:chOff x="-7520" y="-3"/>
            <a:chExt cx="9144000" cy="4075984"/>
          </a:xfrm>
        </p:grpSpPr>
        <p:sp>
          <p:nvSpPr>
            <p:cNvPr id="6" name="Obdélník 5"/>
            <p:cNvSpPr/>
            <p:nvPr/>
          </p:nvSpPr>
          <p:spPr>
            <a:xfrm>
              <a:off x="-7520" y="-1"/>
              <a:ext cx="9144000" cy="4045789"/>
            </a:xfrm>
            <a:prstGeom prst="rect">
              <a:avLst/>
            </a:prstGeom>
            <a:solidFill>
              <a:srgbClr val="C94D1C"/>
            </a:solidFill>
            <a:ln>
              <a:solidFill>
                <a:srgbClr val="C94D1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4" name="Skupina 3"/>
            <p:cNvGrpSpPr/>
            <p:nvPr/>
          </p:nvGrpSpPr>
          <p:grpSpPr>
            <a:xfrm>
              <a:off x="341275" y="71267"/>
              <a:ext cx="8522671" cy="3903251"/>
              <a:chOff x="-782392" y="60385"/>
              <a:chExt cx="8522671" cy="3903251"/>
            </a:xfrm>
          </p:grpSpPr>
          <p:pic>
            <p:nvPicPr>
              <p:cNvPr id="64" name="Obrázek 6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7345"/>
              <a:stretch/>
            </p:blipFill>
            <p:spPr>
              <a:xfrm>
                <a:off x="424382" y="942389"/>
                <a:ext cx="805305" cy="808361"/>
              </a:xfrm>
              <a:prstGeom prst="rect">
                <a:avLst/>
              </a:prstGeom>
            </p:spPr>
          </p:pic>
          <p:pic>
            <p:nvPicPr>
              <p:cNvPr id="65" name="Obrázek 6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7345"/>
              <a:stretch/>
            </p:blipFill>
            <p:spPr>
              <a:xfrm>
                <a:off x="4883575" y="1827653"/>
                <a:ext cx="805305" cy="808361"/>
              </a:xfrm>
              <a:prstGeom prst="rect">
                <a:avLst/>
              </a:prstGeom>
            </p:spPr>
          </p:pic>
          <p:grpSp>
            <p:nvGrpSpPr>
              <p:cNvPr id="3" name="Skupina 2"/>
              <p:cNvGrpSpPr/>
              <p:nvPr/>
            </p:nvGrpSpPr>
            <p:grpSpPr>
              <a:xfrm>
                <a:off x="-782392" y="60385"/>
                <a:ext cx="8522671" cy="3903251"/>
                <a:chOff x="-782392" y="60385"/>
                <a:chExt cx="8522671" cy="3903251"/>
              </a:xfrm>
            </p:grpSpPr>
            <p:grpSp>
              <p:nvGrpSpPr>
                <p:cNvPr id="7" name="Skupina 6"/>
                <p:cNvGrpSpPr/>
                <p:nvPr/>
              </p:nvGrpSpPr>
              <p:grpSpPr>
                <a:xfrm>
                  <a:off x="429645" y="60385"/>
                  <a:ext cx="7310634" cy="3903251"/>
                  <a:chOff x="153403" y="0"/>
                  <a:chExt cx="7310634" cy="3903251"/>
                </a:xfrm>
              </p:grpSpPr>
              <p:grpSp>
                <p:nvGrpSpPr>
                  <p:cNvPr id="8" name="Skupina 7"/>
                  <p:cNvGrpSpPr/>
                  <p:nvPr/>
                </p:nvGrpSpPr>
                <p:grpSpPr>
                  <a:xfrm>
                    <a:off x="153403" y="0"/>
                    <a:ext cx="6348819" cy="3903251"/>
                    <a:chOff x="173934" y="182583"/>
                    <a:chExt cx="6348819" cy="3874576"/>
                  </a:xfrm>
                </p:grpSpPr>
                <p:grpSp>
                  <p:nvGrpSpPr>
                    <p:cNvPr id="23" name="Skupina 22"/>
                    <p:cNvGrpSpPr/>
                    <p:nvPr/>
                  </p:nvGrpSpPr>
                  <p:grpSpPr>
                    <a:xfrm>
                      <a:off x="173934" y="182583"/>
                      <a:ext cx="1889626" cy="3874576"/>
                      <a:chOff x="173934" y="182583"/>
                      <a:chExt cx="1889626" cy="3874576"/>
                    </a:xfrm>
                  </p:grpSpPr>
                  <p:grpSp>
                    <p:nvGrpSpPr>
                      <p:cNvPr id="87" name="Skupina 86"/>
                      <p:cNvGrpSpPr/>
                      <p:nvPr/>
                    </p:nvGrpSpPr>
                    <p:grpSpPr>
                      <a:xfrm>
                        <a:off x="173934" y="182583"/>
                        <a:ext cx="794780" cy="3434208"/>
                        <a:chOff x="173934" y="182583"/>
                        <a:chExt cx="794780" cy="3434208"/>
                      </a:xfrm>
                    </p:grpSpPr>
                    <p:pic>
                      <p:nvPicPr>
                        <p:cNvPr id="96" name="Obrázek 9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73934" y="182583"/>
                          <a:ext cx="794780" cy="792000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93" name="Skupina 92"/>
                        <p:cNvGrpSpPr/>
                        <p:nvPr/>
                      </p:nvGrpSpPr>
                      <p:grpSpPr>
                        <a:xfrm>
                          <a:off x="173934" y="1944055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94" name="Obrázek 93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95" name="Obrázek 9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</p:grpSp>
                  <p:grpSp>
                    <p:nvGrpSpPr>
                      <p:cNvPr id="76" name="Skupina 75"/>
                      <p:cNvGrpSpPr/>
                      <p:nvPr/>
                    </p:nvGrpSpPr>
                    <p:grpSpPr>
                      <a:xfrm>
                        <a:off x="1268780" y="622951"/>
                        <a:ext cx="794780" cy="3434208"/>
                        <a:chOff x="173934" y="182583"/>
                        <a:chExt cx="794780" cy="3434208"/>
                      </a:xfrm>
                    </p:grpSpPr>
                    <p:grpSp>
                      <p:nvGrpSpPr>
                        <p:cNvPr id="81" name="Skupina 80"/>
                        <p:cNvGrpSpPr/>
                        <p:nvPr/>
                      </p:nvGrpSpPr>
                      <p:grpSpPr>
                        <a:xfrm>
                          <a:off x="173934" y="182583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85" name="Obrázek 8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86" name="Obrázek 8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grpSp>
                      <p:nvGrpSpPr>
                        <p:cNvPr id="82" name="Skupina 81"/>
                        <p:cNvGrpSpPr/>
                        <p:nvPr/>
                      </p:nvGrpSpPr>
                      <p:grpSpPr>
                        <a:xfrm>
                          <a:off x="173934" y="1944055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83" name="Obrázek 82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84" name="Obrázek 83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</p:grpSp>
                </p:grpSp>
                <p:grpSp>
                  <p:nvGrpSpPr>
                    <p:cNvPr id="24" name="Skupina 23"/>
                    <p:cNvGrpSpPr/>
                    <p:nvPr/>
                  </p:nvGrpSpPr>
                  <p:grpSpPr>
                    <a:xfrm>
                      <a:off x="2479528" y="182583"/>
                      <a:ext cx="1889626" cy="3874576"/>
                      <a:chOff x="173934" y="182583"/>
                      <a:chExt cx="1889626" cy="3874576"/>
                    </a:xfrm>
                  </p:grpSpPr>
                  <p:grpSp>
                    <p:nvGrpSpPr>
                      <p:cNvPr id="63" name="Skupina 62"/>
                      <p:cNvGrpSpPr/>
                      <p:nvPr/>
                    </p:nvGrpSpPr>
                    <p:grpSpPr>
                      <a:xfrm>
                        <a:off x="173934" y="182583"/>
                        <a:ext cx="794780" cy="3434208"/>
                        <a:chOff x="173934" y="182583"/>
                        <a:chExt cx="794780" cy="3434208"/>
                      </a:xfrm>
                    </p:grpSpPr>
                    <p:grpSp>
                      <p:nvGrpSpPr>
                        <p:cNvPr id="68" name="Skupina 67"/>
                        <p:cNvGrpSpPr/>
                        <p:nvPr/>
                      </p:nvGrpSpPr>
                      <p:grpSpPr>
                        <a:xfrm>
                          <a:off x="173934" y="182583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72" name="Obrázek 71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73" name="Obrázek 72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grpSp>
                      <p:nvGrpSpPr>
                        <p:cNvPr id="69" name="Skupina 68"/>
                        <p:cNvGrpSpPr/>
                        <p:nvPr/>
                      </p:nvGrpSpPr>
                      <p:grpSpPr>
                        <a:xfrm>
                          <a:off x="173934" y="1944055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70" name="Obrázek 69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71" name="Obrázek 70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</p:grpSp>
                  <p:grpSp>
                    <p:nvGrpSpPr>
                      <p:cNvPr id="52" name="Skupina 51"/>
                      <p:cNvGrpSpPr/>
                      <p:nvPr/>
                    </p:nvGrpSpPr>
                    <p:grpSpPr>
                      <a:xfrm>
                        <a:off x="1268780" y="622951"/>
                        <a:ext cx="794780" cy="3434208"/>
                        <a:chOff x="173934" y="182583"/>
                        <a:chExt cx="794780" cy="3434208"/>
                      </a:xfrm>
                    </p:grpSpPr>
                    <p:grpSp>
                      <p:nvGrpSpPr>
                        <p:cNvPr id="57" name="Skupina 56"/>
                        <p:cNvGrpSpPr/>
                        <p:nvPr/>
                      </p:nvGrpSpPr>
                      <p:grpSpPr>
                        <a:xfrm>
                          <a:off x="173934" y="182583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61" name="Obrázek 60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62" name="Obrázek 61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grpSp>
                      <p:nvGrpSpPr>
                        <p:cNvPr id="58" name="Skupina 57"/>
                        <p:cNvGrpSpPr/>
                        <p:nvPr/>
                      </p:nvGrpSpPr>
                      <p:grpSpPr>
                        <a:xfrm>
                          <a:off x="173934" y="1944055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59" name="Obrázek 58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60" name="Obrázek 59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</p:grpSp>
                </p:grpSp>
                <p:grpSp>
                  <p:nvGrpSpPr>
                    <p:cNvPr id="25" name="Skupina 24"/>
                    <p:cNvGrpSpPr/>
                    <p:nvPr/>
                  </p:nvGrpSpPr>
                  <p:grpSpPr>
                    <a:xfrm>
                      <a:off x="4633127" y="182583"/>
                      <a:ext cx="1889626" cy="3874576"/>
                      <a:chOff x="173934" y="182583"/>
                      <a:chExt cx="1889626" cy="3874576"/>
                    </a:xfrm>
                  </p:grpSpPr>
                  <p:grpSp>
                    <p:nvGrpSpPr>
                      <p:cNvPr id="39" name="Skupina 38"/>
                      <p:cNvGrpSpPr/>
                      <p:nvPr/>
                    </p:nvGrpSpPr>
                    <p:grpSpPr>
                      <a:xfrm>
                        <a:off x="173934" y="182583"/>
                        <a:ext cx="794780" cy="3434208"/>
                        <a:chOff x="173934" y="182583"/>
                        <a:chExt cx="794780" cy="3434208"/>
                      </a:xfrm>
                    </p:grpSpPr>
                    <p:grpSp>
                      <p:nvGrpSpPr>
                        <p:cNvPr id="44" name="Skupina 43"/>
                        <p:cNvGrpSpPr/>
                        <p:nvPr/>
                      </p:nvGrpSpPr>
                      <p:grpSpPr>
                        <a:xfrm>
                          <a:off x="173934" y="182583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48" name="Obrázek 47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49" name="Obrázek 48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pic>
                      <p:nvPicPr>
                        <p:cNvPr id="47" name="Obrázek 4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73934" y="2824791"/>
                          <a:ext cx="794780" cy="792000"/>
                        </a:xfrm>
                        <a:prstGeom prst="rect">
                          <a:avLst/>
                        </a:prstGeom>
                      </p:spPr>
                    </p:pic>
                  </p:grpSp>
                  <p:grpSp>
                    <p:nvGrpSpPr>
                      <p:cNvPr id="28" name="Skupina 27"/>
                      <p:cNvGrpSpPr/>
                      <p:nvPr/>
                    </p:nvGrpSpPr>
                    <p:grpSpPr>
                      <a:xfrm>
                        <a:off x="1268780" y="622951"/>
                        <a:ext cx="794780" cy="3434208"/>
                        <a:chOff x="173934" y="182583"/>
                        <a:chExt cx="794780" cy="3434208"/>
                      </a:xfrm>
                    </p:grpSpPr>
                    <p:grpSp>
                      <p:nvGrpSpPr>
                        <p:cNvPr id="33" name="Skupina 32"/>
                        <p:cNvGrpSpPr/>
                        <p:nvPr/>
                      </p:nvGrpSpPr>
                      <p:grpSpPr>
                        <a:xfrm>
                          <a:off x="173934" y="182583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37" name="Obrázek 3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8" name="Obrázek 37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grpSp>
                      <p:nvGrpSpPr>
                        <p:cNvPr id="34" name="Skupina 33"/>
                        <p:cNvGrpSpPr/>
                        <p:nvPr/>
                      </p:nvGrpSpPr>
                      <p:grpSpPr>
                        <a:xfrm>
                          <a:off x="173934" y="1944055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35" name="Obrázek 3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6" name="Obrázek 3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</p:grpSp>
                </p:grpSp>
              </p:grpSp>
              <p:pic>
                <p:nvPicPr>
                  <p:cNvPr id="9" name="Obrázek 8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69257" y="0"/>
                    <a:ext cx="794780" cy="797862"/>
                  </a:xfrm>
                  <a:prstGeom prst="rect">
                    <a:avLst/>
                  </a:prstGeom>
                </p:spPr>
              </p:pic>
              <p:pic>
                <p:nvPicPr>
                  <p:cNvPr id="10" name="Obrázek 9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69257" y="887254"/>
                    <a:ext cx="794780" cy="797862"/>
                  </a:xfrm>
                  <a:prstGeom prst="rect">
                    <a:avLst/>
                  </a:prstGeom>
                </p:spPr>
              </p:pic>
              <p:pic>
                <p:nvPicPr>
                  <p:cNvPr id="11" name="Obrázek 10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69257" y="1774508"/>
                    <a:ext cx="794780" cy="797862"/>
                  </a:xfrm>
                  <a:prstGeom prst="rect">
                    <a:avLst/>
                  </a:prstGeom>
                </p:spPr>
              </p:pic>
              <p:pic>
                <p:nvPicPr>
                  <p:cNvPr id="12" name="Obrázek 11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69257" y="2661762"/>
                    <a:ext cx="794780" cy="79786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77" name="Obrázek 7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82392" y="504012"/>
                  <a:ext cx="794780" cy="797862"/>
                </a:xfrm>
                <a:prstGeom prst="rect">
                  <a:avLst/>
                </a:prstGeom>
              </p:spPr>
            </p:pic>
            <p:pic>
              <p:nvPicPr>
                <p:cNvPr id="78" name="Obrázek 7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82392" y="1391266"/>
                  <a:ext cx="794780" cy="797862"/>
                </a:xfrm>
                <a:prstGeom prst="rect">
                  <a:avLst/>
                </a:prstGeom>
              </p:spPr>
            </p:pic>
            <p:pic>
              <p:nvPicPr>
                <p:cNvPr id="79" name="Obrázek 7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82392" y="2278520"/>
                  <a:ext cx="794780" cy="797862"/>
                </a:xfrm>
                <a:prstGeom prst="rect">
                  <a:avLst/>
                </a:prstGeom>
              </p:spPr>
            </p:pic>
          </p:grpSp>
        </p:grpSp>
        <p:pic>
          <p:nvPicPr>
            <p:cNvPr id="98" name="Obrázek 9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345"/>
            <a:stretch/>
          </p:blipFill>
          <p:spPr>
            <a:xfrm>
              <a:off x="341275" y="3176656"/>
              <a:ext cx="805305" cy="808361"/>
            </a:xfrm>
            <a:prstGeom prst="rect">
              <a:avLst/>
            </a:prstGeom>
          </p:spPr>
        </p:pic>
        <p:pic>
          <p:nvPicPr>
            <p:cNvPr id="67" name="Obrázek 6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684"/>
            <a:stretch/>
          </p:blipFill>
          <p:spPr>
            <a:xfrm>
              <a:off x="1548049" y="3666551"/>
              <a:ext cx="794780" cy="409430"/>
            </a:xfrm>
            <a:prstGeom prst="rect">
              <a:avLst/>
            </a:prstGeom>
          </p:spPr>
        </p:pic>
        <p:pic>
          <p:nvPicPr>
            <p:cNvPr id="88" name="Obrázek 8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66"/>
            <a:stretch/>
          </p:blipFill>
          <p:spPr>
            <a:xfrm>
              <a:off x="4953752" y="-1"/>
              <a:ext cx="794780" cy="391223"/>
            </a:xfrm>
            <a:prstGeom prst="rect">
              <a:avLst/>
            </a:prstGeom>
          </p:spPr>
        </p:pic>
        <p:pic>
          <p:nvPicPr>
            <p:cNvPr id="89" name="Obrázek 8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66"/>
            <a:stretch/>
          </p:blipFill>
          <p:spPr>
            <a:xfrm>
              <a:off x="7107351" y="-2"/>
              <a:ext cx="794780" cy="391223"/>
            </a:xfrm>
            <a:prstGeom prst="rect">
              <a:avLst/>
            </a:prstGeom>
          </p:spPr>
        </p:pic>
        <p:pic>
          <p:nvPicPr>
            <p:cNvPr id="90" name="Obrázek 8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66"/>
            <a:stretch/>
          </p:blipFill>
          <p:spPr>
            <a:xfrm>
              <a:off x="2653244" y="-3"/>
              <a:ext cx="794780" cy="391223"/>
            </a:xfrm>
            <a:prstGeom prst="rect">
              <a:avLst/>
            </a:prstGeom>
          </p:spPr>
        </p:pic>
        <p:pic>
          <p:nvPicPr>
            <p:cNvPr id="91" name="Obrázek 9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684"/>
            <a:stretch/>
          </p:blipFill>
          <p:spPr>
            <a:xfrm>
              <a:off x="3861170" y="3651455"/>
              <a:ext cx="794780" cy="409430"/>
            </a:xfrm>
            <a:prstGeom prst="rect">
              <a:avLst/>
            </a:prstGeom>
          </p:spPr>
        </p:pic>
        <p:pic>
          <p:nvPicPr>
            <p:cNvPr id="92" name="Obrázek 9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684"/>
            <a:stretch/>
          </p:blipFill>
          <p:spPr>
            <a:xfrm>
              <a:off x="6012988" y="3651455"/>
              <a:ext cx="794780" cy="409430"/>
            </a:xfrm>
            <a:prstGeom prst="rect">
              <a:avLst/>
            </a:prstGeom>
          </p:spPr>
        </p:pic>
        <p:pic>
          <p:nvPicPr>
            <p:cNvPr id="97" name="Obrázek 9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684"/>
            <a:stretch/>
          </p:blipFill>
          <p:spPr>
            <a:xfrm>
              <a:off x="8076297" y="3651455"/>
              <a:ext cx="794780" cy="409430"/>
            </a:xfrm>
            <a:prstGeom prst="rect">
              <a:avLst/>
            </a:prstGeom>
          </p:spPr>
        </p:pic>
        <p:pic>
          <p:nvPicPr>
            <p:cNvPr id="99" name="Obrázek 9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66"/>
            <a:stretch/>
          </p:blipFill>
          <p:spPr>
            <a:xfrm>
              <a:off x="338882" y="0"/>
              <a:ext cx="794780" cy="391223"/>
            </a:xfrm>
            <a:prstGeom prst="rect">
              <a:avLst/>
            </a:prstGeom>
          </p:spPr>
        </p:pic>
      </p:grpSp>
      <p:grpSp>
        <p:nvGrpSpPr>
          <p:cNvPr id="75" name="Skupina 74"/>
          <p:cNvGrpSpPr/>
          <p:nvPr/>
        </p:nvGrpSpPr>
        <p:grpSpPr>
          <a:xfrm>
            <a:off x="444769" y="5980900"/>
            <a:ext cx="8588840" cy="862817"/>
            <a:chOff x="578931" y="5077438"/>
            <a:chExt cx="8588840" cy="847211"/>
          </a:xfrm>
        </p:grpSpPr>
        <p:sp>
          <p:nvSpPr>
            <p:cNvPr id="80" name="Obdélník 79"/>
            <p:cNvSpPr/>
            <p:nvPr/>
          </p:nvSpPr>
          <p:spPr>
            <a:xfrm>
              <a:off x="578931" y="5077438"/>
              <a:ext cx="8588840" cy="847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pic>
          <p:nvPicPr>
            <p:cNvPr id="102" name="Zástupný symbol pro obsah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4072" y="5392861"/>
              <a:ext cx="1191875" cy="390686"/>
            </a:xfrm>
            <a:prstGeom prst="rect">
              <a:avLst/>
            </a:prstGeom>
          </p:spPr>
        </p:pic>
      </p:grpSp>
      <p:sp>
        <p:nvSpPr>
          <p:cNvPr id="100" name="TextovéPole 99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21. října 2021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01" name="Obrázek 10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49" y="6161395"/>
            <a:ext cx="3645752" cy="60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0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ZPŮSOBILÉ VÝDAJE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1" y="827314"/>
            <a:ext cx="8470178" cy="5459281"/>
          </a:xfrm>
        </p:spPr>
        <p:txBody>
          <a:bodyPr>
            <a:noAutofit/>
          </a:bodyPr>
          <a:lstStyle/>
          <a:p>
            <a:pPr algn="just"/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Podrobně popsáno </a:t>
            </a: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3"/>
              </a:rPr>
              <a:t>Příručce </a:t>
            </a:r>
            <a:r>
              <a:rPr lang="pl-PL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3"/>
              </a:rPr>
              <a:t>pro zadávání veřejných zakázek Programu rozvoje venkova na období 2014-2020 </a:t>
            </a:r>
            <a:endParaRPr lang="pl-PL" sz="20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just"/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pl-PL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případě jakýchkoliv </a:t>
            </a:r>
            <a:r>
              <a:rPr lang="pl-PL" sz="2000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stavebních prací</a:t>
            </a:r>
            <a:r>
              <a:rPr lang="pl-PL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rozpočet v oficiální cenové </a:t>
            </a: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soustavě (ÚRS </a:t>
            </a:r>
            <a:r>
              <a:rPr lang="pl-PL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/ RTS / Callida ) už k </a:t>
            </a: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cenovému marketingu, </a:t>
            </a:r>
            <a:r>
              <a:rPr lang="pl-PL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dokládá a posuzuje se k žádosti </a:t>
            </a: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 platbu </a:t>
            </a:r>
            <a:r>
              <a:rPr lang="pl-PL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(způsobilost výdajů, hospodárnost</a:t>
            </a: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</a:p>
          <a:p>
            <a:pPr algn="just"/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Hodnota zakázky do 20 000 Kč (bez DPH) 	</a:t>
            </a:r>
          </a:p>
          <a:p>
            <a:pPr lvl="1" algn="just"/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Přímý nákup, v součtu do 100 000 Kč (bez DPH) na projekt</a:t>
            </a:r>
          </a:p>
          <a:p>
            <a:pPr marL="266700" lvl="1" indent="-180975" algn="just">
              <a:tabLst>
                <a:tab pos="266700" algn="l"/>
              </a:tabLst>
            </a:pP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Hotovostní </a:t>
            </a:r>
            <a:r>
              <a:rPr lang="pl-PL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platby – max. 100 000 Kč </a:t>
            </a:r>
            <a:endParaRPr lang="pl-PL" sz="2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85725" lvl="1" indent="0" algn="just">
              <a:buNone/>
              <a:tabLst>
                <a:tab pos="266700" algn="l"/>
              </a:tabLst>
            </a:pPr>
            <a:endParaRPr lang="pl-PL" sz="2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66700" lvl="1" indent="-180975" algn="just">
              <a:tabLst>
                <a:tab pos="266700" algn="l"/>
              </a:tabLst>
            </a:pPr>
            <a:r>
              <a:rPr lang="pl-PL" sz="20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Finanční limity </a:t>
            </a: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– uvedeny v </a:t>
            </a: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4"/>
              </a:rPr>
              <a:t>Pravidlech pro žadatele a příjemce </a:t>
            </a:r>
            <a:r>
              <a:rPr lang="pl-PL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- Příloha </a:t>
            </a: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</a:t>
            </a:r>
          </a:p>
          <a:p>
            <a:pPr marL="266700" lvl="1" indent="-180975" algn="just">
              <a:tabLst>
                <a:tab pos="266700" algn="l"/>
              </a:tabLst>
            </a:pPr>
            <a:r>
              <a:rPr lang="pl-PL" sz="20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traktor a samojízdné stroje - </a:t>
            </a:r>
            <a:r>
              <a:rPr lang="cs-CZ" sz="2000" dirty="0"/>
              <a:t>max. 2 000 000 Kč/ks </a:t>
            </a:r>
            <a:endParaRPr lang="cs-CZ" sz="2000" dirty="0" smtClean="0"/>
          </a:p>
          <a:p>
            <a:pPr marL="266700" lvl="1" indent="-180975" algn="just">
              <a:tabLst>
                <a:tab pos="266700" algn="l"/>
              </a:tabLst>
            </a:pP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Stavební a technologické úpravy opláštění 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budovy – 200 000 Kč (s výjimkou čl. 20, oblast e) kulturní památky)</a:t>
            </a:r>
          </a:p>
          <a:p>
            <a:pPr marL="266700" lvl="1" indent="-180975" algn="just">
              <a:tabLst>
                <a:tab pos="266700" algn="l"/>
              </a:tabLst>
            </a:pPr>
            <a:endParaRPr lang="cs-CZ" sz="2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0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ZPŮSOBILÉ VÝDAJE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1" y="827314"/>
            <a:ext cx="8470178" cy="5459281"/>
          </a:xfrm>
        </p:spPr>
        <p:txBody>
          <a:bodyPr>
            <a:noAutofit/>
          </a:bodyPr>
          <a:lstStyle/>
          <a:p>
            <a:pPr algn="just"/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výdaje, ze kterých je stanovena dotace, mohou vzniknout </a:t>
            </a:r>
            <a:r>
              <a:rPr lang="cs-CZ" sz="18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nejdříve ke dni podání Žádosti o dotaci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MAS a byly skutečně uhrazeny nejpozději do data předložení Žádosti o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platbu na MAS</a:t>
            </a:r>
            <a:endParaRPr lang="cs-CZ" sz="18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 algn="just"/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 vznik výdaje je považováno datum vystavení objednávky nebo uzavření smlouvy</a:t>
            </a:r>
          </a:p>
          <a:p>
            <a:pPr algn="just"/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případě pořízení předmětu dotace v cizí měně se pro výpočet výše způsobilých výdajů použije kurz ČNB platný ke dni úhrady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částky</a:t>
            </a:r>
          </a:p>
          <a:p>
            <a:pPr algn="just"/>
            <a:endParaRPr lang="cs-CZ" sz="18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v 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23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Administrativní kontrola SZIF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Zástupný symbol pro obsah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729" y="719138"/>
            <a:ext cx="4337204" cy="5529262"/>
          </a:xfrm>
        </p:spPr>
      </p:pic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1" name="TextovéPole 40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73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Administrativní kontrola SZIF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4264" y="718482"/>
            <a:ext cx="8470178" cy="553069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Vygenerování nového formuláře – v nadpisu </a:t>
            </a:r>
            <a:r>
              <a:rPr lang="pl-PL" sz="18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Doplnění po admin. kontrole - Žádost o dotaci </a:t>
            </a:r>
            <a:r>
              <a:rPr lang="pl-PL" sz="18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PRV</a:t>
            </a:r>
            <a:endParaRPr lang="pl-PL" sz="18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20000"/>
              </a:lnSpc>
            </a:pPr>
            <a:r>
              <a:rPr lang="pl-PL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vykoná opravu dle pokynů SZIF, následně pošle formulář </a:t>
            </a:r>
            <a:r>
              <a:rPr lang="pl-PL" sz="1800" u="sng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e-mailem ke kontrole a el. </a:t>
            </a:r>
            <a:r>
              <a:rPr lang="pl-PL" sz="1800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</a:t>
            </a:r>
            <a:r>
              <a:rPr lang="pl-PL" sz="1800" u="sng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odpisu MAS</a:t>
            </a:r>
            <a:r>
              <a:rPr lang="pl-PL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a nahrá doplněnou žádost na Portál Farmáře</a:t>
            </a:r>
          </a:p>
          <a:p>
            <a:pPr>
              <a:lnSpc>
                <a:spcPct val="120000"/>
              </a:lnSpc>
            </a:pPr>
            <a:r>
              <a:rPr lang="pl-PL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Postup v Portálu Farmáře:</a:t>
            </a:r>
          </a:p>
          <a:p>
            <a:pPr marL="342900" indent="-342900">
              <a:lnSpc>
                <a:spcPct val="120000"/>
              </a:lnSpc>
              <a:buAutoNum type="arabicParenR"/>
            </a:pPr>
            <a:r>
              <a:rPr lang="pl-PL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Nahoru Nová podání -&gt;</a:t>
            </a:r>
          </a:p>
          <a:p>
            <a:pPr marL="342900" indent="-342900">
              <a:lnSpc>
                <a:spcPct val="120000"/>
              </a:lnSpc>
              <a:buAutoNum type="arabicParenR"/>
            </a:pPr>
            <a:r>
              <a:rPr lang="pl-PL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Doplnění žádosti o dotaci</a:t>
            </a:r>
          </a:p>
          <a:p>
            <a:pPr marL="0" indent="0">
              <a:lnSpc>
                <a:spcPct val="120000"/>
              </a:lnSpc>
              <a:buNone/>
            </a:pPr>
            <a:endParaRPr lang="pl-PL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20000"/>
              </a:lnSpc>
            </a:pPr>
            <a:endParaRPr lang="cs-CZ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21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října 2021</a:t>
            </a: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5451" y="2186858"/>
            <a:ext cx="5398991" cy="390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37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 fontScale="90000"/>
          </a:bodyPr>
          <a:lstStyle/>
          <a:p>
            <a:r>
              <a:rPr lang="cs-CZ" sz="40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Administrativní kontrola 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SZIF – postup v portálu farmáře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616673" y="765724"/>
            <a:ext cx="8470178" cy="5530691"/>
          </a:xfrm>
        </p:spPr>
        <p:txBody>
          <a:bodyPr>
            <a:noAutofit/>
          </a:bodyPr>
          <a:lstStyle/>
          <a:p>
            <a:pPr marL="268288" lvl="1" indent="-268288" algn="just">
              <a:lnSpc>
                <a:spcPct val="100000"/>
              </a:lnSpc>
            </a:pPr>
            <a:endParaRPr lang="cs-CZ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3) Stažení formuláře</a:t>
            </a: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– klik na „lupu“ </a:t>
            </a: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4) Uložení formuláře</a:t>
            </a: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kliknutím na </a:t>
            </a: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dirty="0" smtClean="0">
                <a:solidFill>
                  <a:schemeClr val="accent1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o dotaci PRV 14-20</a:t>
            </a: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5) Nahrání </a:t>
            </a:r>
            <a:r>
              <a:rPr lang="cs-CZ" sz="1600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podepsaného</a:t>
            </a: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formuláře </a:t>
            </a:r>
            <a:r>
              <a:rPr lang="cs-CZ" sz="1600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MASkou</a:t>
            </a:r>
            <a:endParaRPr lang="cs-CZ" sz="1600" b="1" dirty="0" smtClean="0">
              <a:solidFill>
                <a:schemeClr val="accent1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Pokračovat v podání</a:t>
            </a: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7) Zaškrtnout</a:t>
            </a: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i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„Souhlasím </a:t>
            </a: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i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 obsahem podání“</a:t>
            </a:r>
          </a:p>
          <a:p>
            <a:pPr marL="180975" lvl="1" indent="0" algn="just">
              <a:lnSpc>
                <a:spcPct val="100000"/>
              </a:lnSpc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8) Podat </a:t>
            </a:r>
          </a:p>
          <a:p>
            <a:pPr marL="180975" lvl="1" indent="0" algn="just">
              <a:lnSpc>
                <a:spcPct val="100000"/>
              </a:lnSpc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457200" lvl="1" indent="0" algn="just">
              <a:lnSpc>
                <a:spcPct val="100000"/>
              </a:lnSpc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4139" y="864809"/>
            <a:ext cx="5202530" cy="296811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3675" y="3684481"/>
            <a:ext cx="6269273" cy="244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62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0"/>
            <a:ext cx="8570870" cy="864807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SCHVÁLENÍ PROJEKTU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1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sp>
        <p:nvSpPr>
          <p:cNvPr id="27" name="TextovéPole 26"/>
          <p:cNvSpPr txBox="1"/>
          <p:nvPr/>
        </p:nvSpPr>
        <p:spPr>
          <a:xfrm>
            <a:off x="555160" y="901790"/>
            <a:ext cx="8588839" cy="546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může provést doplnění pouze jednou, jinak ukončení administrace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cs-CZ" sz="1000" dirty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nejdříve jsou schvalovány Žádosti o dotaci s malým cenovým marketingem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případě, že je projekt schválen k poskytnutí dotace, je </a:t>
            </a:r>
            <a:r>
              <a:rPr lang="pl-PL" sz="19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vyzván v Portálu farmáře k podpisu Dohody o poskytnutí dotace </a:t>
            </a:r>
            <a:r>
              <a:rPr lang="pl-PL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je povinen dostavit se ve lhůtě stanovené výzvou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Dohodu podepisuje žadatel osobně (příp. prostřednictvím zmocněného zástupce) před pracovníkem RO SZIF – po tel. domluvě s pracovníkem SZIF lze i poštou*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přílohy předkládané při podpsu Dohody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potvrzení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finančního úřadu o bezdlužnosti, 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případě, že je podpora poskytována v režimu de </a:t>
            </a:r>
            <a:r>
              <a:rPr lang="cs-CZ" sz="1600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minimis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 - vyplněné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Čestné prohlášení k de minimis (vzor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webu MAS)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Prohlášení o zařazení </a:t>
            </a: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podniku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cs-CZ" sz="1400" dirty="0"/>
              <a:t> </a:t>
            </a:r>
            <a:r>
              <a:rPr lang="cs-CZ" sz="1400" dirty="0" smtClean="0"/>
              <a:t>*lze </a:t>
            </a:r>
            <a:r>
              <a:rPr lang="cs-CZ" sz="1400" dirty="0"/>
              <a:t>si návrh smlouvy doma vytisknout, sešít, úředně ověřit podpis na </a:t>
            </a:r>
            <a:r>
              <a:rPr lang="cs-CZ" sz="1400" dirty="0" smtClean="0"/>
              <a:t>obou </a:t>
            </a:r>
            <a:r>
              <a:rPr lang="cs-CZ" sz="1400" dirty="0"/>
              <a:t>výtiscích a na SZIF poslat poštou i s povinnými požadovanými </a:t>
            </a:r>
            <a:r>
              <a:rPr lang="cs-CZ" sz="1400" dirty="0" smtClean="0"/>
              <a:t>přílohami</a:t>
            </a:r>
            <a:endParaRPr lang="pl-PL" sz="12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98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55160" y="1082413"/>
            <a:ext cx="8470178" cy="5583211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dotace je povinen evidovat a archivovat veškeré doklady týkající se poskytnuté </a:t>
            </a:r>
            <a:r>
              <a:rPr lang="pl-PL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dotace – 10 let od proplacení dotace</a:t>
            </a:r>
            <a:endParaRPr lang="cs-CZ" sz="1000" dirty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dotace, který vede:</a:t>
            </a:r>
            <a:endParaRPr lang="pl-PL" sz="19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pl-PL" sz="15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účetnictví</a:t>
            </a:r>
            <a:r>
              <a:rPr lang="pl-PL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je povinen vést účetnictví v souladu se zákonem </a:t>
            </a:r>
            <a:r>
              <a:rPr lang="pl-PL" sz="1500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č. 563/1991 Sb., o účetnictví</a:t>
            </a:r>
            <a:r>
              <a:rPr lang="pl-PL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ve znění pozdějších předpisů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pl-PL" sz="15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daňovou evidenci </a:t>
            </a:r>
            <a:r>
              <a:rPr lang="pl-PL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dle § 7b zákona č. 586/1992 Sb., o daních z příjmů, ve znění pozdějších předpisů (dále jen „zákon o daních z příjmů“), či uplatňuje výdaje % z příjmů podle § 7, odst. 7) zákona č. 586/1992 Sb. o daních z příjmů, je povinen postupovat v souladu se zákonem o daních z příjmů a podle zákona č. 235/2004 Sb., o DPH, ve znění pozdějších předpisů, rozšířených o následující požadavky:</a:t>
            </a:r>
          </a:p>
          <a:p>
            <a:pPr lvl="2">
              <a:lnSpc>
                <a:spcPct val="110000"/>
              </a:lnSpc>
              <a:spcAft>
                <a:spcPts val="600"/>
              </a:spcAft>
            </a:pPr>
            <a:r>
              <a:rPr lang="pl-PL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příslušný doklad musí splňovat předepsané náležitosti účetního dokladu ve smyslu § 11 zákona č. 563/1991 Sb., o účetnictví, ve znění pozdějších předpisů</a:t>
            </a:r>
          </a:p>
          <a:p>
            <a:pPr lvl="2">
              <a:lnSpc>
                <a:spcPct val="110000"/>
              </a:lnSpc>
              <a:spcAft>
                <a:spcPts val="600"/>
              </a:spcAft>
            </a:pPr>
            <a:r>
              <a:rPr lang="pl-PL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předmětné doklady musí být správné, úplné, průkazné, srozumitelné a průběžně písemně chronologicky vedené způsobem zaručujícím jejich trvalost</a:t>
            </a:r>
          </a:p>
          <a:p>
            <a:pPr lvl="2">
              <a:lnSpc>
                <a:spcPct val="110000"/>
              </a:lnSpc>
              <a:spcAft>
                <a:spcPts val="600"/>
              </a:spcAft>
            </a:pPr>
            <a:r>
              <a:rPr lang="pl-PL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při kontrole poskytne příjemce dotace na vyžádání kontrolnímu orgánu daňovou evidenci v plném rozsahu</a:t>
            </a:r>
          </a:p>
          <a:p>
            <a:pPr algn="just"/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26" name="Nadpis 14"/>
          <p:cNvSpPr txBox="1">
            <a:spLocks/>
          </p:cNvSpPr>
          <p:nvPr/>
        </p:nvSpPr>
        <p:spPr>
          <a:xfrm>
            <a:off x="573130" y="1849031"/>
            <a:ext cx="8570870" cy="12460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6559" y="280418"/>
            <a:ext cx="8408779" cy="732416"/>
          </a:xfrm>
        </p:spPr>
        <p:txBody>
          <a:bodyPr>
            <a:noAutofit/>
          </a:bodyPr>
          <a:lstStyle/>
          <a:p>
            <a:r>
              <a:rPr lang="cs-CZ" sz="36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 účtování dotace</a:t>
            </a:r>
            <a:endParaRPr lang="cs-CZ" sz="3600" dirty="0"/>
          </a:p>
        </p:txBody>
      </p:sp>
      <p:pic>
        <p:nvPicPr>
          <p:cNvPr id="34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38" name="TextovéPole 37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439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2"/>
            <a:ext cx="8570870" cy="580044"/>
          </a:xfrm>
        </p:spPr>
        <p:txBody>
          <a:bodyPr>
            <a:normAutofit fontScale="90000"/>
          </a:bodyPr>
          <a:lstStyle/>
          <a:p>
            <a:r>
              <a:rPr lang="cs-CZ" sz="36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Povinná publicita </a:t>
            </a:r>
            <a:endParaRPr lang="cs-CZ" sz="36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616559" y="649901"/>
            <a:ext cx="8590541" cy="5907032"/>
          </a:xfrm>
        </p:spPr>
        <p:txBody>
          <a:bodyPr>
            <a:noAutofit/>
          </a:bodyPr>
          <a:lstStyle/>
          <a:p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Příručka </a:t>
            </a: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 publicitu PRV 2014 2020 (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verze 5) </a:t>
            </a:r>
            <a:endParaRPr lang="cs-CZ" sz="20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Povinné </a:t>
            </a: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nástroje od podpisu Dohody po celou 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dobu udržitelnosti</a:t>
            </a:r>
            <a:endParaRPr lang="cs-CZ" sz="20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Webové stránky</a:t>
            </a:r>
          </a:p>
          <a:p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povinnost </a:t>
            </a: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zveřejnění na již existujících webových stránkách 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dotace </a:t>
            </a: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např. formou článku. Povinné informace jsou </a:t>
            </a:r>
            <a:r>
              <a:rPr lang="cs-CZ" sz="20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název projektu</a:t>
            </a:r>
            <a:r>
              <a:rPr lang="cs-CZ" sz="20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hlavní cíl operace, logo EU s textem PRV, logo </a:t>
            </a:r>
            <a:r>
              <a:rPr lang="cs-CZ" sz="20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LEADER</a:t>
            </a:r>
          </a:p>
          <a:p>
            <a:endParaRPr lang="cs-CZ" sz="20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sz="20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Informační tabule nebo plakát A3</a:t>
            </a:r>
          </a:p>
          <a:p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celková </a:t>
            </a: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výše dotace nad 50 000 EUR (cca 1 300 000 Kč)</a:t>
            </a:r>
          </a:p>
          <a:p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jedná se o informační tabuli nebo plakát A3 s předepsaným textem 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grafikou</a:t>
            </a: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umístěnou na místě viditelném pro veřejnost</a:t>
            </a: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340168"/>
            <a:ext cx="3781802" cy="517831"/>
          </a:xfrm>
          <a:prstGeom prst="rect">
            <a:avLst/>
          </a:prstGeom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06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812640"/>
          </a:xfrm>
        </p:spPr>
        <p:txBody>
          <a:bodyPr>
            <a:normAutofit/>
          </a:bodyPr>
          <a:lstStyle/>
          <a:p>
            <a:r>
              <a:rPr lang="cs-CZ" sz="36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Provádění změn</a:t>
            </a:r>
            <a:endParaRPr lang="cs-CZ" sz="36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55160" y="812641"/>
            <a:ext cx="8507541" cy="577025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dotace má povinnost </a:t>
            </a:r>
            <a:r>
              <a:rPr lang="pl-PL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oznamovat změny týkající </a:t>
            </a:r>
            <a:r>
              <a:rPr lang="pl-PL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 Žádosti o dotaci od podpisu Dohody o poskytnutí dotace po dobu lhůty vázanosti projektu na účel prostřednictvím formuláře Hlášení o změnách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podrobněji viz Pravidla pro žadatele – část A. Obecné podmínky – kapitola 7 Provádění změn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Změny v průběhu realizace projektu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bez předchozího souhlasu SZIF </a:t>
            </a:r>
            <a:r>
              <a:rPr lang="pl-PL" sz="1900" b="1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nesmí</a:t>
            </a:r>
            <a:r>
              <a:rPr lang="pl-PL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být provedena změna: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změna příjemce dotace/vlastnictví majetku, který je předmětem projektu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změna místa realizace projektu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změna dodavatele veřejné zakázky (lze provést pouze ve výjimečných případech, které příjemce dotace nemohl předpokládat (např. fúze, úmrtí, odstoupení dodavatele od smlouvy)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dotace musí před realizací změny vždy nejprve podat Hlášení o </a:t>
            </a:r>
            <a:r>
              <a:rPr lang="pl-PL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změnách –</a:t>
            </a:r>
            <a:r>
              <a:rPr lang="pl-PL" sz="19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nejdřív na MAS ke kontrole a el. Podpisu -&gt; následně PF </a:t>
            </a:r>
            <a:endParaRPr lang="pl-PL" sz="19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1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642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6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PROVÁDĚNÍ ZMĚN</a:t>
            </a:r>
            <a:endParaRPr lang="cs-CZ" sz="36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1" y="1237793"/>
            <a:ext cx="8507541" cy="523652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1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sp>
        <p:nvSpPr>
          <p:cNvPr id="25" name="TextovéPole 24"/>
          <p:cNvSpPr txBox="1"/>
          <p:nvPr/>
        </p:nvSpPr>
        <p:spPr>
          <a:xfrm>
            <a:off x="578929" y="1027276"/>
            <a:ext cx="8341205" cy="291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změny</a:t>
            </a:r>
            <a:r>
              <a:rPr lang="pl-PL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které je příjemce dotace povinen předložit </a:t>
            </a:r>
            <a:r>
              <a:rPr lang="pl-PL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nejpozději v den předložení Žádosti o platbu na RO SZIF</a:t>
            </a:r>
            <a:r>
              <a:rPr lang="pl-PL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a ke kterým se následně RO SZIF vyjádří: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změny 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technických parametrů projektu, změny ve stavebním povolení nebo jiném opatření stavebního </a:t>
            </a: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úřadu</a:t>
            </a:r>
            <a:endParaRPr lang="pl-PL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změna 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trvalého pobytu/sídla žadatele/příjemce dotace, změna statutárního orgánu, </a:t>
            </a: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apod.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</a:t>
            </a: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řidání/odstranění 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kódů výdajů, na které může být poskytnuta dotace, oproti údajům v Žádosti o </a:t>
            </a: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dotaci</a:t>
            </a:r>
            <a:endParaRPr lang="pl-PL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343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/>
          <a:lstStyle/>
          <a:p>
            <a:r>
              <a:rPr lang="cs-CZ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Program SEMINÁŘE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1" y="1246037"/>
            <a:ext cx="8577238" cy="5040558"/>
          </a:xfrm>
        </p:spPr>
        <p:txBody>
          <a:bodyPr>
            <a:noAutofit/>
          </a:bodyPr>
          <a:lstStyle/>
          <a:p>
            <a:r>
              <a:rPr lang="cs-C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Výběrové řízení/cenový marketing</a:t>
            </a:r>
          </a:p>
          <a:p>
            <a:r>
              <a:rPr lang="cs-C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Administrativní kontrola </a:t>
            </a:r>
            <a:r>
              <a:rPr lang="cs-C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SZIF</a:t>
            </a:r>
          </a:p>
          <a:p>
            <a:r>
              <a:rPr lang="cs-CZ" sz="2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Podpis dohody o poskytnutí </a:t>
            </a:r>
            <a:r>
              <a:rPr lang="cs-C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dotace</a:t>
            </a:r>
            <a:endParaRPr lang="cs-CZ" sz="2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 účtování dotace</a:t>
            </a:r>
          </a:p>
          <a:p>
            <a:r>
              <a:rPr lang="cs-C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Publicita projektu</a:t>
            </a:r>
          </a:p>
          <a:p>
            <a:r>
              <a:rPr lang="cs-C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Provádění změn</a:t>
            </a:r>
          </a:p>
          <a:p>
            <a:r>
              <a:rPr lang="cs-C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o platbu</a:t>
            </a:r>
          </a:p>
          <a:p>
            <a:r>
              <a:rPr lang="cs-CZ" sz="2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Diskuse, závěr</a:t>
            </a:r>
          </a:p>
          <a:p>
            <a:endParaRPr lang="cs-CZ" sz="30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grpSp>
        <p:nvGrpSpPr>
          <p:cNvPr id="32" name="Skupina 31"/>
          <p:cNvGrpSpPr/>
          <p:nvPr/>
        </p:nvGrpSpPr>
        <p:grpSpPr>
          <a:xfrm>
            <a:off x="628651" y="5910003"/>
            <a:ext cx="8515349" cy="862817"/>
            <a:chOff x="578931" y="5077438"/>
            <a:chExt cx="8588840" cy="847211"/>
          </a:xfrm>
        </p:grpSpPr>
        <p:sp>
          <p:nvSpPr>
            <p:cNvPr id="34" name="Obdélník 33"/>
            <p:cNvSpPr/>
            <p:nvPr/>
          </p:nvSpPr>
          <p:spPr>
            <a:xfrm>
              <a:off x="578931" y="5077438"/>
              <a:ext cx="8588840" cy="847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pic>
          <p:nvPicPr>
            <p:cNvPr id="38" name="Zástupný symbol pro obsah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358" y="5450537"/>
              <a:ext cx="1191875" cy="390686"/>
            </a:xfrm>
            <a:prstGeom prst="rect">
              <a:avLst/>
            </a:prstGeom>
          </p:spPr>
        </p:pic>
      </p:grpSp>
      <p:pic>
        <p:nvPicPr>
          <p:cNvPr id="41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21. října 2021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7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o platbu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55160" y="943587"/>
            <a:ext cx="8577238" cy="5543693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dotace se poskytuje na základě Žádosti o platbu a příslušné dokumentace dle společných či specifických podmínek Pravidel pro žadatele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o platbu musí být vygenerována z účtu na Portálu farmáře příjemce dotace </a:t>
            </a: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(Návod na webu MAS)</a:t>
            </a:r>
            <a:endParaRPr lang="pl-PL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 platbu příjemce dotace vyplní a </a:t>
            </a:r>
            <a:r>
              <a:rPr lang="pl-PL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nejprve předá na MAS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a to </a:t>
            </a:r>
            <a:r>
              <a:rPr lang="pl-PL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nejpozději v den podání Žádosti o platbu na MAS v termínu stanoveném Dohodou o poskytnutí dotace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případně v termínu stanoveném v Hlášení o změnách (termín předložení Žádosti o platbu na MAS se počítá automaticky 15 kalendářních dní před termínem podání Žádosti o platbu na RO SZIF)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podáním Žádosti o platbu příjemce dotace oznamuje ukončení realizace projektu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realizace projektu tak již musí být k datu předložení Žádosti o platbu ukončena a veškeré způsobilé výdaje uhrazeny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38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896111"/>
          </a:xfrm>
        </p:spPr>
        <p:txBody>
          <a:bodyPr>
            <a:normAutofit/>
          </a:bodyPr>
          <a:lstStyle/>
          <a:p>
            <a:r>
              <a:rPr lang="cs-CZ" sz="32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o platbu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1" y="742902"/>
            <a:ext cx="8577238" cy="554369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bez ohledu na předložené účetní/daňové doklady nebude poskytnuta vyšší dotace, než je částka dotace zakotvená v Dohodě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o platbu musí být založena na skutečně prokázaných výdajích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 doručení </a:t>
            </a:r>
            <a:r>
              <a:rPr lang="pl-PL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Potvrzení o přijetí Žádosti o platbu </a:t>
            </a: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(obsahuje číslo jednací) provede 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RO SZIF kontrolu formální správnosti Žádosti o platbu vč. příloh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případě, že jsou ze strany RO SZIF v rámci kontroly Žádosti o platbu vč. příloh prováděné při jejím předložení zjištěny formální závady a/nebo nedostatky, je příjemci uložena přiměřená lhůta pro doplnění/ opravu chybné dokumentace k Žádosti o platbu, a to podle závažnosti zjištěných závad nebo nedostatků, </a:t>
            </a:r>
            <a:r>
              <a:rPr lang="pl-PL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nejméně však 14 kalendářních dnů</a:t>
            </a:r>
          </a:p>
          <a:p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odání </a:t>
            </a:r>
            <a:r>
              <a:rPr lang="cs-CZ" sz="1600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      administrativní kontrola </a:t>
            </a:r>
            <a:r>
              <a:rPr lang="cs-CZ" sz="1600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SZIF         kontrola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místě        zaregistrování </a:t>
            </a:r>
            <a:r>
              <a:rPr lang="cs-CZ" sz="16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       schválení </a:t>
            </a:r>
            <a:r>
              <a:rPr lang="cs-CZ" sz="16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do 14 týdnů od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zaregistrování         proplacení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 21 dnů po schválení </a:t>
            </a:r>
            <a:r>
              <a:rPr lang="cs-CZ" sz="16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</a:t>
            </a: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5" name="Šipka doprava 24"/>
          <p:cNvSpPr/>
          <p:nvPr/>
        </p:nvSpPr>
        <p:spPr>
          <a:xfrm>
            <a:off x="5663431" y="4900983"/>
            <a:ext cx="294841" cy="177681"/>
          </a:xfrm>
          <a:prstGeom prst="rightArrow">
            <a:avLst/>
          </a:prstGeom>
          <a:solidFill>
            <a:srgbClr val="FBD5A3"/>
          </a:solidFill>
          <a:ln>
            <a:solidFill>
              <a:srgbClr val="F59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6" name="Šipka doprava 25"/>
          <p:cNvSpPr/>
          <p:nvPr/>
        </p:nvSpPr>
        <p:spPr>
          <a:xfrm>
            <a:off x="7661662" y="4907677"/>
            <a:ext cx="294841" cy="177681"/>
          </a:xfrm>
          <a:prstGeom prst="rightArrow">
            <a:avLst/>
          </a:prstGeom>
          <a:solidFill>
            <a:srgbClr val="FBD5A3"/>
          </a:solidFill>
          <a:ln>
            <a:solidFill>
              <a:srgbClr val="F59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7" name="Šipka doprava 26"/>
          <p:cNvSpPr/>
          <p:nvPr/>
        </p:nvSpPr>
        <p:spPr>
          <a:xfrm>
            <a:off x="1954869" y="4907677"/>
            <a:ext cx="294841" cy="177681"/>
          </a:xfrm>
          <a:prstGeom prst="rightArrow">
            <a:avLst/>
          </a:prstGeom>
          <a:solidFill>
            <a:srgbClr val="FBD5A3"/>
          </a:solidFill>
          <a:ln>
            <a:solidFill>
              <a:srgbClr val="F59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8" name="Šipka doprava 27"/>
          <p:cNvSpPr/>
          <p:nvPr/>
        </p:nvSpPr>
        <p:spPr>
          <a:xfrm>
            <a:off x="2655142" y="5115779"/>
            <a:ext cx="294841" cy="177681"/>
          </a:xfrm>
          <a:prstGeom prst="rightArrow">
            <a:avLst/>
          </a:prstGeom>
          <a:solidFill>
            <a:srgbClr val="FBD5A3"/>
          </a:solidFill>
          <a:ln>
            <a:solidFill>
              <a:srgbClr val="F59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" name="Šipka doprava 31"/>
          <p:cNvSpPr/>
          <p:nvPr/>
        </p:nvSpPr>
        <p:spPr>
          <a:xfrm>
            <a:off x="7117276" y="5141627"/>
            <a:ext cx="294841" cy="177681"/>
          </a:xfrm>
          <a:prstGeom prst="rightArrow">
            <a:avLst/>
          </a:prstGeom>
          <a:solidFill>
            <a:srgbClr val="FBD5A3"/>
          </a:solidFill>
          <a:ln>
            <a:solidFill>
              <a:srgbClr val="F59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75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32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POVINNÉ PŘÍLOHY </a:t>
            </a:r>
            <a:r>
              <a:rPr lang="cs-CZ" sz="32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721300" y="724022"/>
            <a:ext cx="827453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cs-CZ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Oprávnění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 provozování činnosti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která je předmětem projektu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- prostá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kopie (výpis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ze živnostenského/obchodního rejstříku, evidence zemědělského podnikatele - netřeba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předkládat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</a:p>
          <a:p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2)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Doklad o vedení (popř. zřízení) bankovního účtu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 vlastnictví příjemce dotace, na který bude příjemci dotace poskytnuta dotace –prostá kopie </a:t>
            </a:r>
            <a:endParaRPr lang="cs-CZ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3)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Účetní/daňové doklady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související s realizací projektu (např. faktury, předávací protokoly-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vč. výrobních čísel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strojů, či technologií, paragony) –prostá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kopie; </a:t>
            </a:r>
          </a:p>
          <a:p>
            <a:endParaRPr lang="cs-CZ" dirty="0" smtClean="0">
              <a:latin typeface="Arial" panose="020B0604020202020204" pitchFamily="34" charset="0"/>
            </a:endParaRPr>
          </a:p>
          <a:p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4) </a:t>
            </a:r>
            <a:r>
              <a:rPr lang="cs-CZ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Doklad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 uhrazení závazku dodavateli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(např. výpis z bankovního účtu včetně smlouvy o zřízení/vedení účtu ve vlastnictví příjemce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dotace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  <a:endParaRPr lang="cs-CZ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5) V případě nákupu strojů a technologií nad 100 000,-Kč/kus nebo komplet bez DPH doklad o posouzení shody –</a:t>
            </a:r>
            <a:r>
              <a:rPr lang="cs-CZ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ES prohlášení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 shodě </a:t>
            </a:r>
            <a:r>
              <a:rPr lang="cs-CZ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– vystavené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podepsané výrobcem či zplnomocněným zástupcem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(při kontrole na místě musí příjemce dotace předložit technickou dokumentaci k výrobku k nahlédnutí), technický průkaz, technické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osvědčení</a:t>
            </a: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29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POVINNÉ PŘÍLOHY </a:t>
            </a:r>
            <a:r>
              <a:rPr lang="cs-CZ" sz="3200" cap="all" dirty="0" err="1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733424" y="864809"/>
            <a:ext cx="7820025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6) V případě, že projekt/část projektu podléhá řízení stavebního úřadu, pak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kolaudační souhlas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nebo oznámení stavebnímu úřadu o užívání stavby nebo souhlas se změnou v užívání stavby, povolení ke zkušebnímu provozu nebo povolení k předčasnému užívání stavby –prostá kopie, </a:t>
            </a:r>
          </a:p>
          <a:p>
            <a:endParaRPr lang="cs-CZ" sz="1200" dirty="0">
              <a:solidFill>
                <a:srgbClr val="00000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7) V případě, že projekt/část projektu podléhá řízení stavebního úřadu a v průběhu realizace projektu </a:t>
            </a:r>
            <a:r>
              <a:rPr lang="cs-CZ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došlo ke změnám oproti původní dokumentaci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pak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dokumentace skutečného provedení stavby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ověřená stavebním úřadem předkládaná k řízení stavebního úřadu v souladu se stavebním zákonem –prostá kopie; </a:t>
            </a:r>
            <a:endParaRPr lang="cs-CZ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8)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Soupisky účetních/daňových dokladů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 výdajům, ze kterých je stanovena dotace –originál, je součástí elektronického formuláře Žádosti o platbu; </a:t>
            </a:r>
            <a:endParaRPr lang="cs-CZ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9)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Potvrzení finančního úřadu o bezdlužnosti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toto potvrzení nesmí být starší 30 dnů k datu podání Žádosti o platbu na MAS –prostá kopie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</a:t>
            </a:r>
          </a:p>
          <a:p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10)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Malý cenový marketing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včetně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písemné smlouvy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nebo </a:t>
            </a:r>
            <a:r>
              <a:rPr lang="cs-CZ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objednávky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vybraným dodavatelem  a nabídkových podkladů –prostá kopie; </a:t>
            </a:r>
            <a:endParaRPr lang="cs-CZ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18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POVINNÉ PŘÍLOHY </a:t>
            </a:r>
            <a:r>
              <a:rPr lang="cs-CZ" sz="3200" cap="all" dirty="0" err="1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685799" y="1068658"/>
            <a:ext cx="812482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11)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Dodatek/Dodatky ke smlouvě s dodavatelem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zakázky projektu (v případě, že byly s dodavatelem uzavřeny)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– originál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nebo úředně ověřená kopie; </a:t>
            </a:r>
            <a:endParaRPr lang="cs-CZ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12) V případě zahrnutí stavebních prací do celkových výdajů, ze kterých je stanovena dotace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– </a:t>
            </a:r>
            <a:r>
              <a:rPr lang="cs-CZ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soupis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stavebních prací s výkazem výměr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položkový </a:t>
            </a:r>
            <a:r>
              <a:rPr lang="cs-CZ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rozpočet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správně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rozdělený do odpovídajících kódů výdajů, ze kterých je stanovena dotace –prostá kopie; </a:t>
            </a:r>
            <a:endParaRPr lang="cs-CZ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13) </a:t>
            </a:r>
            <a:r>
              <a:rPr lang="cs-CZ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Fotodokumentace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předmětu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dotace pořízená v místě realizace včetně fotozáznamu výrobního nebo evidenčního čísla, pokud je jím předmět dotace opatřen -prostá kopie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;</a:t>
            </a:r>
          </a:p>
          <a:p>
            <a:endParaRPr lang="cs-CZ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14) V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případě, že příjemce dotace v projektu za účelem bodového zisku deklaroval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vytvoření nových pracovních míst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jedná se o malý a střední podnik -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Prohlášení o zařazení podniku do kategorie </a:t>
            </a:r>
            <a:r>
              <a:rPr lang="cs-CZ" b="1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mikropodniků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malých a středních podniků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podle velikosti dle Přílohy 5 Pravidel </a:t>
            </a:r>
          </a:p>
        </p:txBody>
      </p:sp>
    </p:spTree>
    <p:extLst>
      <p:ext uri="{BB962C8B-B14F-4D97-AF65-F5344CB8AC3E}">
        <p14:creationId xmlns:p14="http://schemas.microsoft.com/office/powerpoint/2010/main" val="343301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NEJČASTĚJŠÍ CHYBY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573130" y="1011628"/>
            <a:ext cx="84538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Účet ze kterého je prováděna platba způsobilých výdajů musí být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 vlastnictví žadatele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(ne účet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společníka,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jiného rodinného příslušníka, ne zřízení pouze dispozičního práva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Termín úhrady výdajů, ze kterých je stanovena dotace,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způsobilá do data podání </a:t>
            </a:r>
            <a:r>
              <a:rPr lang="cs-CZ" b="1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ŽoPl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na MAS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tj. kolonka „Žádost o platbu podána na MAS dne“, kterou MAS vyplňují na formuláři ŽOP je závazná pro stanovení způsobilosti výdajů z časového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hlediska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Hotovostní platby - maximální výše výdajů, ze kterých je stanovena dotace, realizovaných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hotovosti v rámci jednoho projektu může činit 100 000 </a:t>
            </a:r>
            <a:r>
              <a:rPr lang="cs-CZ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Kč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cs-CZ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kategorie vozidla v technickém průkazu musí být v termínu doby podání </a:t>
            </a:r>
            <a:r>
              <a:rPr lang="cs-CZ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ŽoPl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uvedena dle výčtu způsobilých výdajů v Pravidlech (pokud je nutné zajistit změnu kategorie v TP na příslušnou kategorii musí být provedena do doby podání </a:t>
            </a:r>
            <a:r>
              <a:rPr lang="cs-CZ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ŽoPl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na RO SZIF)</a:t>
            </a:r>
          </a:p>
        </p:txBody>
      </p:sp>
    </p:spTree>
    <p:extLst>
      <p:ext uri="{BB962C8B-B14F-4D97-AF65-F5344CB8AC3E}">
        <p14:creationId xmlns:p14="http://schemas.microsoft.com/office/powerpoint/2010/main" val="23592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616559" y="0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NEJČASTĚJŠÍ CHYBY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4" name="Zástupný symbol pro obsah 2"/>
          <p:cNvSpPr>
            <a:spLocks noGrp="1"/>
          </p:cNvSpPr>
          <p:nvPr>
            <p:ph idx="1"/>
          </p:nvPr>
        </p:nvSpPr>
        <p:spPr>
          <a:xfrm>
            <a:off x="752474" y="970072"/>
            <a:ext cx="8201025" cy="4351338"/>
          </a:xfrm>
        </p:spPr>
        <p:txBody>
          <a:bodyPr>
            <a:normAutofit/>
          </a:bodyPr>
          <a:lstStyle/>
          <a:p>
            <a:r>
              <a:rPr lang="cs-CZ" sz="18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Dokládání </a:t>
            </a:r>
            <a:r>
              <a:rPr lang="cs-CZ" sz="18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dokumentů:</a:t>
            </a:r>
          </a:p>
          <a:p>
            <a:pPr>
              <a:lnSpc>
                <a:spcPct val="150000"/>
              </a:lnSpc>
            </a:pP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prohlášení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 shodě musí být nejen vystaveno, ale i </a:t>
            </a:r>
            <a:r>
              <a:rPr lang="cs-CZ" sz="18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podepsáno výrobcem či zplnomocněným zástupcem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(nemůže být vystaveno např. dovozcem či dodavatelem bez zplnomocnění), v případě zástupce musí být doloženo pověření od výrobce k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zplnomocnění</a:t>
            </a:r>
          </a:p>
          <a:p>
            <a:pPr>
              <a:lnSpc>
                <a:spcPct val="150000"/>
              </a:lnSpc>
            </a:pP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Oprávnění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 provozování činnosti která je předmětem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projektu prostá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kopie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– Zejména se jedná </a:t>
            </a:r>
            <a:r>
              <a:rPr lang="cs-CZ" sz="18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čl. 20 </a:t>
            </a:r>
            <a:r>
              <a:rPr lang="cs-CZ" sz="18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 oblast f) Kulturní a spolková zařízení </a:t>
            </a:r>
            <a:r>
              <a:rPr lang="cs-CZ" sz="18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vč. knihoven -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zde musí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být zaměření spolku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souvislosti s předmětem dotace (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např.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stanovy NNO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či obdobná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dokumentace pro ostatní subjekty)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85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2385991" y="932126"/>
            <a:ext cx="4878706" cy="1246036"/>
          </a:xfrm>
        </p:spPr>
        <p:txBody>
          <a:bodyPr>
            <a:normAutofit/>
          </a:bodyPr>
          <a:lstStyle/>
          <a:p>
            <a:r>
              <a:rPr lang="cs-CZ" sz="32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Děkuji za pozornost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925" y="2490713"/>
            <a:ext cx="6883879" cy="367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79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DŮLEŽITÉ TERMÍNY 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3" name="Zástupný symbol pro obsah 12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70" y="6286595"/>
            <a:ext cx="1743199" cy="571405"/>
          </a:xfrm>
        </p:spPr>
      </p:pic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33" name="Obrázek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640" y="6286595"/>
            <a:ext cx="3458360" cy="570598"/>
          </a:xfrm>
          <a:prstGeom prst="rect">
            <a:avLst/>
          </a:prstGeom>
        </p:spPr>
      </p:pic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7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0" y="944999"/>
            <a:ext cx="8470178" cy="4636107"/>
          </a:xfrm>
        </p:spPr>
        <p:txBody>
          <a:bodyPr>
            <a:noAutofit/>
          </a:bodyPr>
          <a:lstStyle/>
          <a:p>
            <a:pPr algn="just"/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Doložení tzv. </a:t>
            </a:r>
            <a:r>
              <a:rPr lang="cs-CZ" sz="20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Velkého cenového marketingu 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(nad 500 tis. Kč)        	do </a:t>
            </a:r>
            <a:r>
              <a:rPr lang="cs-CZ" sz="2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3.11. na MAS 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ke kontrole a el. </a:t>
            </a: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odpisu – komunikace s MAS </a:t>
            </a:r>
            <a:r>
              <a:rPr lang="cs-CZ" sz="2000" u="sng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vždy e-mailem;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do </a:t>
            </a:r>
            <a:r>
              <a:rPr lang="cs-CZ" sz="2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10.11. nahrát do Portálu Farmáře</a:t>
            </a:r>
          </a:p>
          <a:p>
            <a:pPr marL="0" indent="0" algn="just">
              <a:buNone/>
            </a:pPr>
            <a:endParaRPr lang="cs-CZ" sz="2000" b="1" u="sng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just"/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Administrativní kontrola SZIF – pro žadatele s tzv. </a:t>
            </a:r>
            <a:r>
              <a:rPr lang="cs-CZ" sz="20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Malým cenovým marketingem 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(do 500 tis. Kč) již probíhá, </a:t>
            </a:r>
          </a:p>
          <a:p>
            <a:pPr lvl="1" algn="just"/>
            <a:r>
              <a:rPr lang="cs-CZ" sz="18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21 kalendářních dnů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vypořádaní připomínek od doručení dopisu v PF</a:t>
            </a:r>
          </a:p>
          <a:p>
            <a:pPr lvl="1" algn="just"/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Následně   Oznámení o provedené kontrole – po doplnění, případně Žádost o dodatečné doplnění – vypořádání do 14 kalendářních dnů</a:t>
            </a:r>
          </a:p>
          <a:p>
            <a:pPr marL="457200" lvl="1" indent="0" algn="just">
              <a:buNone/>
            </a:pPr>
            <a:endParaRPr lang="cs-CZ" sz="18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74638" lvl="1" indent="-182563" algn="just"/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Administrativní kontrola SZIF pro žadatele s Velkým cenovým marketingem</a:t>
            </a:r>
            <a:endParaRPr lang="cs-CZ" sz="20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731838" lvl="2" indent="-182563" algn="just"/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 140 kalendářních dnů, tj. </a:t>
            </a:r>
            <a:r>
              <a:rPr lang="cs-CZ" sz="18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 18. ledna 2022</a:t>
            </a:r>
            <a:endParaRPr lang="cs-CZ" sz="18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9" name="Zástupný symbol pro obsah 29"/>
          <p:cNvSpPr txBox="1">
            <a:spLocks/>
          </p:cNvSpPr>
          <p:nvPr/>
        </p:nvSpPr>
        <p:spPr>
          <a:xfrm>
            <a:off x="1950691" y="6424211"/>
            <a:ext cx="3515286" cy="4329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cs-CZ" sz="1100" dirty="0">
                <a:latin typeface="Corbel" panose="020B0503020204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Výzva č. </a:t>
            </a:r>
            <a:r>
              <a:rPr lang="cs-CZ" sz="1100" dirty="0" smtClean="0">
                <a:latin typeface="Corbel" panose="020B0503020204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2 </a:t>
            </a:r>
            <a:r>
              <a:rPr lang="cs-CZ" sz="1100" dirty="0">
                <a:latin typeface="Corbel" panose="020B0503020204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IROP </a:t>
            </a:r>
            <a:r>
              <a:rPr lang="cs-CZ" sz="1100" dirty="0" smtClean="0">
                <a:latin typeface="Corbel" panose="020B0503020204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Investice do infrastruktury pro základní a střední vzdělávání</a:t>
            </a:r>
            <a:endParaRPr lang="cs-CZ" sz="1100" dirty="0">
              <a:latin typeface="Corbel" panose="020B0503020204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567896" y="6120386"/>
            <a:ext cx="8588840" cy="7368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30" name="Skupina 29"/>
          <p:cNvGrpSpPr/>
          <p:nvPr/>
        </p:nvGrpSpPr>
        <p:grpSpPr>
          <a:xfrm>
            <a:off x="628651" y="5910003"/>
            <a:ext cx="8515349" cy="862817"/>
            <a:chOff x="578931" y="5077438"/>
            <a:chExt cx="8588840" cy="847211"/>
          </a:xfrm>
        </p:grpSpPr>
        <p:sp>
          <p:nvSpPr>
            <p:cNvPr id="32" name="Obdélník 31"/>
            <p:cNvSpPr/>
            <p:nvPr/>
          </p:nvSpPr>
          <p:spPr>
            <a:xfrm>
              <a:off x="578931" y="5077438"/>
              <a:ext cx="8588840" cy="847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pic>
          <p:nvPicPr>
            <p:cNvPr id="34" name="Zástupný symbol pro obsah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358" y="5450537"/>
              <a:ext cx="1191875" cy="390686"/>
            </a:xfrm>
            <a:prstGeom prst="rect">
              <a:avLst/>
            </a:prstGeom>
          </p:spPr>
        </p:pic>
      </p:grpSp>
      <p:pic>
        <p:nvPicPr>
          <p:cNvPr id="38" name="Zástupný symbol pro obsah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39" name="TextovéPole 3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21. října 2021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" name="Šipka doprava 1"/>
          <p:cNvSpPr/>
          <p:nvPr/>
        </p:nvSpPr>
        <p:spPr>
          <a:xfrm>
            <a:off x="1097280" y="1365031"/>
            <a:ext cx="365760" cy="138616"/>
          </a:xfrm>
          <a:prstGeom prst="rightArrow">
            <a:avLst/>
          </a:prstGeom>
          <a:solidFill>
            <a:srgbClr val="FBD5A3"/>
          </a:solidFill>
          <a:ln>
            <a:solidFill>
              <a:srgbClr val="F59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1" name="Šipka doprava 40"/>
          <p:cNvSpPr/>
          <p:nvPr/>
        </p:nvSpPr>
        <p:spPr>
          <a:xfrm>
            <a:off x="2362634" y="3435144"/>
            <a:ext cx="313891" cy="127205"/>
          </a:xfrm>
          <a:prstGeom prst="rightArrow">
            <a:avLst/>
          </a:prstGeom>
          <a:solidFill>
            <a:srgbClr val="FBD5A3"/>
          </a:solidFill>
          <a:ln>
            <a:solidFill>
              <a:srgbClr val="F59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68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CENOVÝ MARKETING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55160" y="877799"/>
            <a:ext cx="8470178" cy="5278229"/>
          </a:xfrm>
        </p:spPr>
        <p:txBody>
          <a:bodyPr>
            <a:noAutofit/>
          </a:bodyPr>
          <a:lstStyle/>
          <a:p>
            <a:pPr lvl="1">
              <a:lnSpc>
                <a:spcPct val="120000"/>
              </a:lnSpc>
            </a:pP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 zakázky s předpokládanou hodnotou </a:t>
            </a:r>
            <a:r>
              <a:rPr lang="cs-CZ" sz="18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rovnou nebo vyšší než 500 tis. Kč bez </a:t>
            </a:r>
            <a:r>
              <a:rPr lang="cs-CZ" sz="18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DPH 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   Velký cenový marketing</a:t>
            </a:r>
          </a:p>
          <a:p>
            <a:pPr marL="914400" lvl="1" indent="-457200">
              <a:lnSpc>
                <a:spcPct val="120000"/>
              </a:lnSpc>
              <a:buAutoNum type="arabicParenR"/>
            </a:pP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Aktualizovaný formulář žádosti o dotaci</a:t>
            </a:r>
          </a:p>
          <a:p>
            <a:pPr lvl="2">
              <a:lnSpc>
                <a:spcPct val="120000"/>
              </a:lnSpc>
            </a:pP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Stažení v PF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záložce “Doložení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příloh k </a:t>
            </a:r>
            <a:r>
              <a:rPr lang="cs-CZ" sz="14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ŽoD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“</a:t>
            </a:r>
          </a:p>
          <a:p>
            <a:pPr marL="914400" lvl="1" indent="-457200">
              <a:lnSpc>
                <a:spcPct val="120000"/>
              </a:lnSpc>
              <a:buFont typeface="Arial" panose="020B0604020202020204" pitchFamily="34" charset="0"/>
              <a:buAutoNum type="arabicParenR"/>
            </a:pPr>
            <a:r>
              <a:rPr lang="en-US" sz="1800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Podklady</a:t>
            </a:r>
            <a:r>
              <a:rPr lang="en-US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 </a:t>
            </a:r>
            <a:r>
              <a:rPr lang="en-US" sz="18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vytvoření</a:t>
            </a:r>
            <a:r>
              <a:rPr lang="en-US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sz="18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tabulky</a:t>
            </a:r>
            <a:r>
              <a:rPr lang="en-US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sz="18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cenového</a:t>
            </a:r>
            <a:r>
              <a:rPr lang="en-US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sz="18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marketingu</a:t>
            </a:r>
            <a:r>
              <a:rPr lang="en-US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</a:p>
          <a:p>
            <a:pPr lvl="2">
              <a:lnSpc>
                <a:spcPct val="120000"/>
              </a:lnSpc>
            </a:pP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Přehledová tabulka cenového marketingu ( dodavatel, cena, výběr, datum podpis) – vzor na webu MAS</a:t>
            </a:r>
          </a:p>
          <a:p>
            <a:pPr lvl="2">
              <a:lnSpc>
                <a:spcPct val="120000"/>
              </a:lnSpc>
            </a:pP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Písemné/e-mailové nabídky dodavatelů/internetová objednávka (3x)</a:t>
            </a:r>
          </a:p>
          <a:p>
            <a:pPr lvl="2">
              <a:lnSpc>
                <a:spcPct val="120000"/>
              </a:lnSpc>
            </a:pP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Písemná/e-mailová poptávka - jednotná poptávka na základě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technických parametrů (ne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konkrétní značka, ne konkrétní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čísla)</a:t>
            </a:r>
          </a:p>
          <a:p>
            <a:pPr marL="628650" lvl="2" indent="-180975">
              <a:lnSpc>
                <a:spcPct val="120000"/>
              </a:lnSpc>
              <a:buNone/>
            </a:pP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Podepsaná smlouva s vybraným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dodavatelem – dle nejnižší ceny</a:t>
            </a:r>
          </a:p>
          <a:p>
            <a:pPr marL="828675" lvl="2" indent="-285750">
              <a:lnSpc>
                <a:spcPct val="120000"/>
              </a:lnSpc>
            </a:pP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smlouvy lze uvést možnost odstoupení při nepřidělení dotace</a:t>
            </a:r>
          </a:p>
          <a:p>
            <a:pPr marL="542925" lvl="2" indent="0">
              <a:lnSpc>
                <a:spcPct val="120000"/>
              </a:lnSpc>
              <a:buNone/>
            </a:pP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Doklad o uveřejnění smlouvy s vybraným dodavatelem v registru smluv č. 340/2015 Sb., v případě, že smlouva musí být dle zákona o registru smluv povinně uveřejněna 	</a:t>
            </a:r>
          </a:p>
          <a:p>
            <a:pPr marL="542925" lvl="2" indent="0">
              <a:lnSpc>
                <a:spcPct val="120000"/>
              </a:lnSpc>
              <a:buNone/>
            </a:pP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20000"/>
              </a:lnSpc>
            </a:pPr>
            <a:endParaRPr lang="pl-PL" sz="2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20000"/>
              </a:lnSpc>
            </a:pPr>
            <a:endParaRPr lang="cs-CZ" sz="2000" b="1" dirty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sp>
        <p:nvSpPr>
          <p:cNvPr id="25" name="Šipka doprava 24"/>
          <p:cNvSpPr/>
          <p:nvPr/>
        </p:nvSpPr>
        <p:spPr>
          <a:xfrm>
            <a:off x="2617269" y="1345498"/>
            <a:ext cx="294841" cy="177681"/>
          </a:xfrm>
          <a:prstGeom prst="rightArrow">
            <a:avLst/>
          </a:prstGeom>
          <a:solidFill>
            <a:srgbClr val="FBD5A3"/>
          </a:solidFill>
          <a:ln>
            <a:solidFill>
              <a:srgbClr val="F59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61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75664"/>
            <a:ext cx="8570870" cy="949072"/>
          </a:xfrm>
        </p:spPr>
        <p:txBody>
          <a:bodyPr>
            <a:normAutofit fontScale="90000"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Postup DOLOŽENÍ CM v portálu farmáře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55160" y="877799"/>
            <a:ext cx="8470178" cy="5278229"/>
          </a:xfrm>
        </p:spPr>
        <p:txBody>
          <a:bodyPr>
            <a:noAutofit/>
          </a:bodyPr>
          <a:lstStyle/>
          <a:p>
            <a:pPr marL="457200" lvl="1" indent="0">
              <a:lnSpc>
                <a:spcPct val="120000"/>
              </a:lnSpc>
              <a:buNone/>
            </a:pP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</a:p>
          <a:p>
            <a:pPr marL="542925" lvl="2" indent="0">
              <a:lnSpc>
                <a:spcPct val="120000"/>
              </a:lnSpc>
              <a:buNone/>
            </a:pP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20000"/>
              </a:lnSpc>
            </a:pPr>
            <a:endParaRPr lang="pl-PL" sz="2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20000"/>
              </a:lnSpc>
            </a:pPr>
            <a:endParaRPr lang="cs-CZ" sz="2000" b="1" dirty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0103" y="972857"/>
            <a:ext cx="6629400" cy="525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75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75664"/>
            <a:ext cx="8570870" cy="949072"/>
          </a:xfrm>
        </p:spPr>
        <p:txBody>
          <a:bodyPr>
            <a:normAutofit fontScale="90000"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Postup DOLOŽENÍ CM v portálu farmáře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55160" y="877799"/>
            <a:ext cx="8470178" cy="5278229"/>
          </a:xfrm>
        </p:spPr>
        <p:txBody>
          <a:bodyPr>
            <a:noAutofit/>
          </a:bodyPr>
          <a:lstStyle/>
          <a:p>
            <a:pPr marL="457200" lvl="1" indent="0">
              <a:lnSpc>
                <a:spcPct val="120000"/>
              </a:lnSpc>
              <a:buNone/>
            </a:pP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</a:p>
          <a:p>
            <a:pPr marL="542925" lvl="2" indent="0">
              <a:lnSpc>
                <a:spcPct val="120000"/>
              </a:lnSpc>
              <a:buNone/>
            </a:pP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20000"/>
              </a:lnSpc>
            </a:pPr>
            <a:endParaRPr lang="pl-PL" sz="2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20000"/>
              </a:lnSpc>
            </a:pPr>
            <a:endParaRPr lang="cs-CZ" sz="2000" b="1" dirty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187" y="1300162"/>
            <a:ext cx="7667625" cy="4257675"/>
          </a:xfrm>
          <a:prstGeom prst="rect">
            <a:avLst/>
          </a:prstGeom>
        </p:spPr>
      </p:pic>
      <p:cxnSp>
        <p:nvCxnSpPr>
          <p:cNvPr id="9" name="Přímá spojnice se šipkou 8"/>
          <p:cNvCxnSpPr/>
          <p:nvPr/>
        </p:nvCxnSpPr>
        <p:spPr>
          <a:xfrm flipV="1">
            <a:off x="6410325" y="4001911"/>
            <a:ext cx="1314450" cy="57046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4490588" y="4495470"/>
            <a:ext cx="2310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Nejdřív klik na lupu</a:t>
            </a:r>
            <a:endParaRPr lang="cs-CZ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31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75664"/>
            <a:ext cx="8570870" cy="949072"/>
          </a:xfrm>
        </p:spPr>
        <p:txBody>
          <a:bodyPr>
            <a:normAutofit fontScale="90000"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Postup DOLOŽENÍ CM v portálu farmáře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55160" y="877799"/>
            <a:ext cx="8470178" cy="5278229"/>
          </a:xfrm>
        </p:spPr>
        <p:txBody>
          <a:bodyPr>
            <a:noAutofit/>
          </a:bodyPr>
          <a:lstStyle/>
          <a:p>
            <a:pPr marL="457200" lvl="1" indent="0">
              <a:lnSpc>
                <a:spcPct val="120000"/>
              </a:lnSpc>
              <a:buNone/>
            </a:pP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</a:p>
          <a:p>
            <a:pPr marL="542925" lvl="2" indent="0">
              <a:lnSpc>
                <a:spcPct val="120000"/>
              </a:lnSpc>
              <a:buNone/>
            </a:pP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20000"/>
              </a:lnSpc>
            </a:pPr>
            <a:endParaRPr lang="pl-PL" sz="2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20000"/>
              </a:lnSpc>
            </a:pPr>
            <a:endParaRPr lang="cs-CZ" sz="2000" b="1" dirty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950" y="1024736"/>
            <a:ext cx="5757438" cy="2959089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318" y="3895822"/>
            <a:ext cx="5971187" cy="2325358"/>
          </a:xfrm>
          <a:prstGeom prst="rect">
            <a:avLst/>
          </a:prstGeom>
        </p:spPr>
      </p:pic>
      <p:sp>
        <p:nvSpPr>
          <p:cNvPr id="32" name="TextovéPole 31"/>
          <p:cNvSpPr txBox="1"/>
          <p:nvPr/>
        </p:nvSpPr>
        <p:spPr>
          <a:xfrm>
            <a:off x="1867439" y="3087591"/>
            <a:ext cx="435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Stažení aktualizovaného formuláře </a:t>
            </a:r>
            <a:r>
              <a:rPr lang="cs-CZ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ŽoD</a:t>
            </a:r>
            <a:r>
              <a:rPr lang="cs-CZ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cs-CZ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8" name="Přímá spojnice se šipkou 7"/>
          <p:cNvCxnSpPr/>
          <p:nvPr/>
        </p:nvCxnSpPr>
        <p:spPr>
          <a:xfrm flipH="1">
            <a:off x="2161511" y="3374658"/>
            <a:ext cx="66010" cy="164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64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75664"/>
            <a:ext cx="8570870" cy="949072"/>
          </a:xfrm>
        </p:spPr>
        <p:txBody>
          <a:bodyPr>
            <a:normAutofit fontScale="90000"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Postup DOLOŽENÍ CM v portálu farmáře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55160" y="877799"/>
            <a:ext cx="8470178" cy="5278229"/>
          </a:xfrm>
        </p:spPr>
        <p:txBody>
          <a:bodyPr>
            <a:noAutofit/>
          </a:bodyPr>
          <a:lstStyle/>
          <a:p>
            <a:pPr marL="457200" lvl="1" indent="0">
              <a:lnSpc>
                <a:spcPct val="120000"/>
              </a:lnSpc>
              <a:buNone/>
            </a:pP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</a:p>
          <a:p>
            <a:pPr marL="542925" lvl="2" indent="0">
              <a:lnSpc>
                <a:spcPct val="120000"/>
              </a:lnSpc>
              <a:buNone/>
            </a:pP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20000"/>
              </a:lnSpc>
            </a:pPr>
            <a:endParaRPr lang="pl-PL" sz="2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20000"/>
              </a:lnSpc>
            </a:pPr>
            <a:endParaRPr lang="cs-CZ" sz="2000" b="1" dirty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sp>
        <p:nvSpPr>
          <p:cNvPr id="32" name="TextovéPole 31"/>
          <p:cNvSpPr txBox="1"/>
          <p:nvPr/>
        </p:nvSpPr>
        <p:spPr>
          <a:xfrm>
            <a:off x="1867439" y="3087591"/>
            <a:ext cx="4352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Stažení aktualizovaného formuláře </a:t>
            </a:r>
            <a:r>
              <a:rPr lang="cs-CZ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ŽoD</a:t>
            </a:r>
            <a:r>
              <a:rPr lang="cs-CZ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endParaRPr lang="cs-CZ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8" name="Přímá spojnice se šipkou 7"/>
          <p:cNvCxnSpPr/>
          <p:nvPr/>
        </p:nvCxnSpPr>
        <p:spPr>
          <a:xfrm flipH="1">
            <a:off x="2161511" y="3374658"/>
            <a:ext cx="66010" cy="164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Obrázek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378" y="1686124"/>
            <a:ext cx="6254574" cy="1830789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7"/>
          <a:srcRect r="2192"/>
          <a:stretch/>
        </p:blipFill>
        <p:spPr>
          <a:xfrm>
            <a:off x="616674" y="1094592"/>
            <a:ext cx="6260377" cy="625664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3226665" y="1351731"/>
            <a:ext cx="1185593" cy="281807"/>
          </a:xfrm>
          <a:prstGeom prst="rect">
            <a:avLst/>
          </a:prstGeom>
          <a:noFill/>
          <a:ln w="28575"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TextovéPole 32"/>
          <p:cNvSpPr txBox="1"/>
          <p:nvPr/>
        </p:nvSpPr>
        <p:spPr>
          <a:xfrm>
            <a:off x="1500047" y="3168261"/>
            <a:ext cx="4777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1. Vyplnit údaje o dodavatelích z tabulky CM</a:t>
            </a:r>
            <a:endParaRPr lang="cs-CZ" sz="1600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344" y="3609042"/>
            <a:ext cx="6959014" cy="2380715"/>
          </a:xfrm>
          <a:prstGeom prst="rect">
            <a:avLst/>
          </a:prstGeom>
        </p:spPr>
      </p:pic>
      <p:sp>
        <p:nvSpPr>
          <p:cNvPr id="38" name="Obdélník 37"/>
          <p:cNvSpPr/>
          <p:nvPr/>
        </p:nvSpPr>
        <p:spPr>
          <a:xfrm>
            <a:off x="3484686" y="3814667"/>
            <a:ext cx="1185593" cy="206869"/>
          </a:xfrm>
          <a:prstGeom prst="rect">
            <a:avLst/>
          </a:prstGeom>
          <a:noFill/>
          <a:ln w="28575"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TextovéPole 38"/>
          <p:cNvSpPr txBox="1"/>
          <p:nvPr/>
        </p:nvSpPr>
        <p:spPr>
          <a:xfrm>
            <a:off x="7499587" y="3918101"/>
            <a:ext cx="1781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500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  <a:r>
              <a:rPr lang="cs-CZ" sz="1500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Upravit </a:t>
            </a:r>
          </a:p>
          <a:p>
            <a:r>
              <a:rPr lang="cs-CZ" sz="1500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rozpočet dle </a:t>
            </a:r>
          </a:p>
          <a:p>
            <a:r>
              <a:rPr lang="cs-CZ" sz="1500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vítězné nabídky </a:t>
            </a:r>
          </a:p>
          <a:p>
            <a:r>
              <a:rPr lang="cs-CZ" sz="1500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ceny ve smlouvě</a:t>
            </a:r>
            <a:endParaRPr lang="cs-CZ" sz="1500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51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75664"/>
            <a:ext cx="8570870" cy="949072"/>
          </a:xfrm>
        </p:spPr>
        <p:txBody>
          <a:bodyPr>
            <a:normAutofit fontScale="90000"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Postup DOLOŽENÍ CM v portálu farmáře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55160" y="877799"/>
            <a:ext cx="8470178" cy="5278229"/>
          </a:xfrm>
        </p:spPr>
        <p:txBody>
          <a:bodyPr>
            <a:noAutofit/>
          </a:bodyPr>
          <a:lstStyle/>
          <a:p>
            <a:pPr marL="457200" lvl="1" indent="0">
              <a:lnSpc>
                <a:spcPct val="120000"/>
              </a:lnSpc>
              <a:buNone/>
            </a:pP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</a:p>
          <a:p>
            <a:pPr marL="542925" lvl="2" indent="0">
              <a:lnSpc>
                <a:spcPct val="120000"/>
              </a:lnSpc>
              <a:buNone/>
            </a:pP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20000"/>
              </a:lnSpc>
            </a:pPr>
            <a:endParaRPr lang="pl-PL" sz="2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20000"/>
              </a:lnSpc>
            </a:pPr>
            <a:endParaRPr lang="cs-CZ" sz="2000" b="1" dirty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příjemce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21. října 2021</a:t>
            </a: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sp>
        <p:nvSpPr>
          <p:cNvPr id="34" name="Zástupný symbol pro obsah 29"/>
          <p:cNvSpPr>
            <a:spLocks noGrp="1"/>
          </p:cNvSpPr>
          <p:nvPr>
            <p:ph sz="half" idx="2"/>
          </p:nvPr>
        </p:nvSpPr>
        <p:spPr>
          <a:xfrm>
            <a:off x="707560" y="1030199"/>
            <a:ext cx="8470178" cy="5278229"/>
          </a:xfrm>
        </p:spPr>
        <p:txBody>
          <a:bodyPr>
            <a:noAutofit/>
          </a:bodyPr>
          <a:lstStyle/>
          <a:p>
            <a:pPr marL="885825" lvl="2" indent="-342900">
              <a:lnSpc>
                <a:spcPct val="120000"/>
              </a:lnSpc>
            </a:pP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 doplnění formuláře Žádosti -&gt; poslat e-mailem na MAS včetně příloh do </a:t>
            </a:r>
            <a:r>
              <a:rPr lang="cs-CZ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3.11. 2021 </a:t>
            </a:r>
            <a:endParaRPr lang="cs-CZ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885825" lvl="2" indent="-342900">
              <a:lnSpc>
                <a:spcPct val="120000"/>
              </a:lnSpc>
            </a:pP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MAS dokumentaci zkontroluje, podepíše a předá žadateli k podání přes Portál Farmáře      </a:t>
            </a:r>
            <a:r>
              <a:rPr lang="cs-CZ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 10.11.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nahraje Aktualizovanou žádost včetně příloh</a:t>
            </a: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20000"/>
              </a:lnSpc>
            </a:pP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 SZIF max. do 18.1. zahájí Administrativní kontrolu </a:t>
            </a:r>
          </a:p>
          <a:p>
            <a:pPr>
              <a:lnSpc>
                <a:spcPct val="120000"/>
              </a:lnSpc>
            </a:pPr>
            <a:endParaRPr lang="cs-CZ" sz="2000" b="1" dirty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1" name="Šipka doprava 40"/>
          <p:cNvSpPr/>
          <p:nvPr/>
        </p:nvSpPr>
        <p:spPr>
          <a:xfrm>
            <a:off x="4790249" y="2297202"/>
            <a:ext cx="294841" cy="177681"/>
          </a:xfrm>
          <a:prstGeom prst="rightArrow">
            <a:avLst/>
          </a:prstGeom>
          <a:solidFill>
            <a:srgbClr val="FBD5A3"/>
          </a:solidFill>
          <a:ln>
            <a:solidFill>
              <a:srgbClr val="F59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7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TM03457503[[fn=Citáty]]</Template>
  <TotalTime>6710</TotalTime>
  <Words>3454</Words>
  <Application>Microsoft Office PowerPoint</Application>
  <PresentationFormat>Předvádění na obrazovce (4:3)</PresentationFormat>
  <Paragraphs>328</Paragraphs>
  <Slides>27</Slides>
  <Notes>27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Corbel</vt:lpstr>
      <vt:lpstr>Ebrima</vt:lpstr>
      <vt:lpstr>Tahoma</vt:lpstr>
      <vt:lpstr>Motiv Office</vt:lpstr>
      <vt:lpstr>seminář pro PŘÍJEMCE</vt:lpstr>
      <vt:lpstr>Program SEMINÁŘE</vt:lpstr>
      <vt:lpstr>DŮLEŽITÉ TERMÍNY </vt:lpstr>
      <vt:lpstr>CENOVÝ MARKETING</vt:lpstr>
      <vt:lpstr>Postup DOLOŽENÍ CM v portálu farmáře</vt:lpstr>
      <vt:lpstr>Postup DOLOŽENÍ CM v portálu farmáře</vt:lpstr>
      <vt:lpstr>Postup DOLOŽENÍ CM v portálu farmáře</vt:lpstr>
      <vt:lpstr>Postup DOLOŽENÍ CM v portálu farmáře</vt:lpstr>
      <vt:lpstr>Postup DOLOŽENÍ CM v portálu farmáře</vt:lpstr>
      <vt:lpstr>ZPŮSOBILÉ VÝDAJE</vt:lpstr>
      <vt:lpstr>ZPŮSOBILÉ VÝDAJE</vt:lpstr>
      <vt:lpstr>Administrativní kontrola SZIF</vt:lpstr>
      <vt:lpstr>Administrativní kontrola SZIF</vt:lpstr>
      <vt:lpstr>Administrativní kontrola SZIF – postup v portálu farmáře</vt:lpstr>
      <vt:lpstr>SCHVÁLENÍ PROJEKTU</vt:lpstr>
      <vt:lpstr>Způsob účtování dotace</vt:lpstr>
      <vt:lpstr>Povinná publicita </vt:lpstr>
      <vt:lpstr>Provádění změn</vt:lpstr>
      <vt:lpstr>PROVÁDĚNÍ ZMĚN</vt:lpstr>
      <vt:lpstr>Žádost o platbu</vt:lpstr>
      <vt:lpstr>Žádost o platbu</vt:lpstr>
      <vt:lpstr> POVINNÉ PŘÍLOHY žOp</vt:lpstr>
      <vt:lpstr> POVINNÉ PŘÍLOHY žOp</vt:lpstr>
      <vt:lpstr> POVINNÉ PŘÍLOHY žOp</vt:lpstr>
      <vt:lpstr>NEJČASTĚJŠÍ CHYBY</vt:lpstr>
      <vt:lpstr>NEJČASTĚJŠÍ CHYBY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 Oujeský</dc:creator>
  <cp:lastModifiedBy>Kristína Ďuratná</cp:lastModifiedBy>
  <cp:revision>369</cp:revision>
  <cp:lastPrinted>2021-10-21T06:28:52Z</cp:lastPrinted>
  <dcterms:created xsi:type="dcterms:W3CDTF">2017-03-22T08:03:29Z</dcterms:created>
  <dcterms:modified xsi:type="dcterms:W3CDTF">2021-10-21T08:38:05Z</dcterms:modified>
</cp:coreProperties>
</file>