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handoutMasterIdLst>
    <p:handoutMasterId r:id="rId50"/>
  </p:handoutMasterIdLst>
  <p:sldIdLst>
    <p:sldId id="259" r:id="rId2"/>
    <p:sldId id="258" r:id="rId3"/>
    <p:sldId id="393" r:id="rId4"/>
    <p:sldId id="345" r:id="rId5"/>
    <p:sldId id="457" r:id="rId6"/>
    <p:sldId id="453" r:id="rId7"/>
    <p:sldId id="454" r:id="rId8"/>
    <p:sldId id="455" r:id="rId9"/>
    <p:sldId id="456" r:id="rId10"/>
    <p:sldId id="423" r:id="rId11"/>
    <p:sldId id="424" r:id="rId12"/>
    <p:sldId id="458" r:id="rId13"/>
    <p:sldId id="425" r:id="rId14"/>
    <p:sldId id="407" r:id="rId15"/>
    <p:sldId id="408" r:id="rId16"/>
    <p:sldId id="265" r:id="rId17"/>
    <p:sldId id="353" r:id="rId18"/>
    <p:sldId id="355" r:id="rId19"/>
    <p:sldId id="459" r:id="rId20"/>
    <p:sldId id="354" r:id="rId21"/>
    <p:sldId id="426" r:id="rId22"/>
    <p:sldId id="427" r:id="rId23"/>
    <p:sldId id="428" r:id="rId24"/>
    <p:sldId id="429" r:id="rId25"/>
    <p:sldId id="430" r:id="rId26"/>
    <p:sldId id="433" r:id="rId27"/>
    <p:sldId id="434" r:id="rId28"/>
    <p:sldId id="435" r:id="rId29"/>
    <p:sldId id="431" r:id="rId30"/>
    <p:sldId id="436" r:id="rId31"/>
    <p:sldId id="437" r:id="rId32"/>
    <p:sldId id="438" r:id="rId33"/>
    <p:sldId id="439" r:id="rId34"/>
    <p:sldId id="440" r:id="rId35"/>
    <p:sldId id="441" r:id="rId36"/>
    <p:sldId id="442" r:id="rId37"/>
    <p:sldId id="445" r:id="rId38"/>
    <p:sldId id="432" r:id="rId39"/>
    <p:sldId id="443" r:id="rId40"/>
    <p:sldId id="444" r:id="rId41"/>
    <p:sldId id="446" r:id="rId42"/>
    <p:sldId id="447" r:id="rId43"/>
    <p:sldId id="448" r:id="rId44"/>
    <p:sldId id="449" r:id="rId45"/>
    <p:sldId id="450" r:id="rId46"/>
    <p:sldId id="451" r:id="rId47"/>
    <p:sldId id="452" r:id="rId48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8CB"/>
    <a:srgbClr val="C94D1C"/>
    <a:srgbClr val="F59D27"/>
    <a:srgbClr val="FBD5A3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36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2250" y="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r>
              <a:rPr lang="cs-CZ"/>
              <a:t>Místní akční skupina Podbrněnsko, spolek, Brněnská 2, Pohořelice 691 23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801E3EA7-D666-450D-994B-DE4558CD2A7E}" type="datetime1">
              <a:rPr lang="cs-CZ" smtClean="0"/>
              <a:t>16.03.2022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233145F7-42CB-41D3-911A-99FA5905EE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362316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r>
              <a:rPr lang="cs-CZ"/>
              <a:t>Místní akční skupina Podbrněnsko, spolek, Brněnská 2, Pohořelice 691 23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2C387F23-1BF7-43A4-83A4-EE2D9BC5FE20}" type="datetime1">
              <a:rPr lang="cs-CZ" smtClean="0"/>
              <a:t>16.03.2022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3E06BFA9-0720-4CE9-91FC-8BD42A256C1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112725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0BE5678-FE22-4BB5-8DCC-B464DFE29041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793561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10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6417C2C-8F3E-44F6-AE6A-76A16C6C49DF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733382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D691A34-2A2A-4EA6-AB68-0AFCA8DB703E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083722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A0A70AC-5F04-468E-9BF6-393BEC62B817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845060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F0607A6-9DD7-4AE7-B68C-D71E5CE98318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0568195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F4B6074-3C2C-40FC-B10D-BF047232AA57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857663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F24D196-5A25-4F42-AEF9-10B233F025B2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2686912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F7B4D33-64DB-4703-B86B-E77B873314FA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8335361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126E488-95D5-489C-8A58-14EDBC2895A3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188210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18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610D919-BAD0-40E9-A3D7-4A80CFF89AED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50671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19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0B64BBB-2EA7-4BB0-94CF-C1E4900AA216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378698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4993D53-B468-4AC9-954A-1D684F6E5C51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5225340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20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C0C6AAC-4D76-4949-B4CC-A32285EE00CA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570835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6F49DEC-9B73-47DE-810D-0AB7B0D3BDB1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253450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9304328-3E39-4001-8A61-97DA69B31ADA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7538459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EE09981-F8BA-4B26-BE93-1BE04F553686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165656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D087073-F98E-4D63-9200-84BCE07D9C79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0141741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2CF91F4-6551-40B1-A7F8-6E57B02ACC9C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2853825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1B3CBA8-8B94-40FF-821C-2029DCD3C98A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6986495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0A62C4D-23F6-4D6C-ABE3-6D07D70A239C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2183417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28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E7CC4F0-737F-43D1-9133-E3BB28A1442A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315911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29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A1494AA-A048-4EEE-AB75-5D65B548AAE3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810497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A697444-B1D2-4495-8E11-4D008E2D4026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5459376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30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0CF3316-B9CC-49A0-B93F-D7AC3490A48E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1738202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1E570A7-A102-4F07-A854-F05FBB3B1B7E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5462972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D8D9306-2364-45B0-AE4E-48F731D29582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0480961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776CA03-D7B3-4484-A43D-80461C5DF7F9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2610006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E4FB7A0-358F-4369-9C3A-D4EABF7B5246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944010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08CFED3-87E4-40D5-998E-7332A8BB6C63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0523219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7A2A28E-26D6-4151-949F-B7C034C243AF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9729376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E0C87B9-A623-4AD4-908F-6A3B281B3915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8414008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38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BC216D1-114D-45CE-87D6-74311199FBE2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04358949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39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BA11699-2FA3-4382-8F7A-83A8E6788FA6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108521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F90C46C-DE7F-41B9-86FA-ACE5E1346061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26733694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40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6B9C2E0-2017-4261-9C1C-126B28367517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79036254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41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8D6B33-50A7-49FD-B6B2-F8F6F8BA06AC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22400705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42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D13ECC1-B5BC-43EC-9089-EFC8DA8E757D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5356294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43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C7461B-DA6F-469D-AF35-FBB74047CEF5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89129550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44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AEEAD55-A610-4EAA-930E-57318996D0B0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94890538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CE0978-6693-4A3B-8CC8-EEAC56D9FF18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186375852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A44FE55-18F1-432E-9F92-36BC49D74D2D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69438990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47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2E681EF-B476-4AC3-AB90-D484B8504134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335363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5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732D443-9A9B-415F-9E38-0CC303E9082D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3972519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6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83722D5-E4C5-4FF4-9CB8-307CF6CA2FB8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248047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7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C952D59-C3C5-49FF-98DE-087AEE99018C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81615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8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081234C-BE84-42BA-856A-408C64B75647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498541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BFA9-0720-4CE9-91FC-8BD42A256C10}" type="slidenum">
              <a:rPr lang="cs-CZ" smtClean="0"/>
              <a:t>9</a:t>
            </a:fld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63ADE14-B55C-4E71-B8D8-67F13F619213}" type="datetime1">
              <a:rPr lang="cs-CZ" smtClean="0"/>
              <a:t>16.03.2022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Výzva č. 6 PRV </a:t>
            </a:r>
            <a:endParaRPr lang="cs-CZ"/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cs-CZ"/>
              <a:t>Místní akční skupina Podbrněnsko, spolek, Brněnská 2, Pohořelice 691 23</a:t>
            </a:r>
          </a:p>
        </p:txBody>
      </p:sp>
    </p:spTree>
    <p:extLst>
      <p:ext uri="{BB962C8B-B14F-4D97-AF65-F5344CB8AC3E}">
        <p14:creationId xmlns:p14="http://schemas.microsoft.com/office/powerpoint/2010/main" val="28123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197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0616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4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647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757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576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478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1421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138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612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574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10A4B-28C3-428A-8B65-E13958D81B91}" type="datetimeFigureOut">
              <a:rPr lang="cs-CZ" smtClean="0"/>
              <a:t>16.03.2022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71E4-9358-418E-8CAC-0C6F3365CF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063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zif.cz/cs/CmDocument?rid=%2Fapa_anon%2Fcs%2Fzpravy%2Fprv2014%2Fopatreni%2Fleader%2F1921%2F1601881172288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agri.cz/public/app/RDM/Portal/Subject/Search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://www.podbrnensko.cz/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dbrnensko.cz/stazeni-souboru/2378/pril.-5-klasifikace-ekonomickych-cinnosti-cz-nace-.xls?fd=fd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Nadpis 111"/>
          <p:cNvSpPr>
            <a:spLocks noGrp="1"/>
          </p:cNvSpPr>
          <p:nvPr>
            <p:ph type="ctrTitle"/>
          </p:nvPr>
        </p:nvSpPr>
        <p:spPr>
          <a:xfrm>
            <a:off x="385271" y="4029879"/>
            <a:ext cx="8493850" cy="748533"/>
          </a:xfrm>
        </p:spPr>
        <p:txBody>
          <a:bodyPr>
            <a:noAutofit/>
          </a:bodyPr>
          <a:lstStyle/>
          <a:p>
            <a:r>
              <a:rPr lang="cs-CZ" sz="4400" b="1" cap="all" dirty="0">
                <a:solidFill>
                  <a:srgbClr val="F59D27"/>
                </a:solidFill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</a:t>
            </a:r>
          </a:p>
        </p:txBody>
      </p:sp>
      <p:sp>
        <p:nvSpPr>
          <p:cNvPr id="113" name="Podnadpis 112"/>
          <p:cNvSpPr>
            <a:spLocks noGrp="1"/>
          </p:cNvSpPr>
          <p:nvPr>
            <p:ph type="subTitle" idx="1"/>
          </p:nvPr>
        </p:nvSpPr>
        <p:spPr>
          <a:xfrm>
            <a:off x="377227" y="4663315"/>
            <a:ext cx="8493850" cy="2453241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cs-CZ" sz="2800" cap="small" dirty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Výzva MAS Podbrněnsko </a:t>
            </a:r>
            <a:r>
              <a:rPr lang="cs-CZ" sz="28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č. </a:t>
            </a:r>
            <a:r>
              <a:rPr lang="cs-CZ" sz="28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 </a:t>
            </a:r>
            <a:r>
              <a:rPr lang="cs-CZ" sz="2800" cap="small" dirty="0" err="1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prv</a:t>
            </a:r>
            <a:endParaRPr lang="cs-CZ" sz="2800" cap="small" dirty="0" smtClean="0">
              <a:solidFill>
                <a:srgbClr val="C94D1C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Kontaktní osoby pro výzvu: Mgr. </a:t>
            </a:r>
            <a:r>
              <a:rPr lang="cs-CZ" sz="1200" cap="small" dirty="0" err="1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Kristína</a:t>
            </a: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200" cap="small" dirty="0" err="1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Ďuratná</a:t>
            </a: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	Mgr. Ondřej veselý</a:t>
            </a:r>
          </a:p>
          <a:p>
            <a:pPr algn="l">
              <a:spcBef>
                <a:spcPts val="600"/>
              </a:spcBef>
            </a:pP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+</a:t>
            </a:r>
            <a:r>
              <a:rPr lang="cs-CZ" sz="1200" cap="small" dirty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420 727 913 </a:t>
            </a: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261						+420 </a:t>
            </a:r>
            <a:r>
              <a:rPr lang="cs-CZ" sz="1200" cap="small" dirty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777 129 560</a:t>
            </a:r>
          </a:p>
          <a:p>
            <a:pPr algn="l">
              <a:spcBef>
                <a:spcPts val="600"/>
              </a:spcBef>
            </a:pPr>
            <a:r>
              <a:rPr lang="cs-CZ" sz="1200" cap="small" dirty="0" smtClean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duratna@podbrnensko.cz						Vesely</a:t>
            </a:r>
            <a:r>
              <a:rPr lang="cs-CZ" sz="1200" cap="small" dirty="0">
                <a:solidFill>
                  <a:srgbClr val="C94D1C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@podbrnensko.cz</a:t>
            </a:r>
          </a:p>
          <a:p>
            <a:pPr algn="r"/>
            <a:endParaRPr lang="cs-CZ" sz="1400" cap="small" dirty="0">
              <a:solidFill>
                <a:srgbClr val="C94D1C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-7520" y="-3"/>
            <a:ext cx="9144000" cy="4075984"/>
            <a:chOff x="-7520" y="-3"/>
            <a:chExt cx="9144000" cy="4075984"/>
          </a:xfrm>
        </p:grpSpPr>
        <p:sp>
          <p:nvSpPr>
            <p:cNvPr id="6" name="Obdélník 5"/>
            <p:cNvSpPr/>
            <p:nvPr/>
          </p:nvSpPr>
          <p:spPr>
            <a:xfrm>
              <a:off x="-7520" y="-1"/>
              <a:ext cx="9144000" cy="4045789"/>
            </a:xfrm>
            <a:prstGeom prst="rect">
              <a:avLst/>
            </a:prstGeom>
            <a:solidFill>
              <a:srgbClr val="C94D1C"/>
            </a:solidFill>
            <a:ln>
              <a:solidFill>
                <a:srgbClr val="C94D1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4" name="Skupina 3"/>
            <p:cNvGrpSpPr/>
            <p:nvPr/>
          </p:nvGrpSpPr>
          <p:grpSpPr>
            <a:xfrm>
              <a:off x="341275" y="71267"/>
              <a:ext cx="8522671" cy="3903251"/>
              <a:chOff x="-782392" y="60385"/>
              <a:chExt cx="8522671" cy="3903251"/>
            </a:xfrm>
          </p:grpSpPr>
          <p:pic>
            <p:nvPicPr>
              <p:cNvPr id="64" name="Obrázek 6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7345"/>
              <a:stretch/>
            </p:blipFill>
            <p:spPr>
              <a:xfrm>
                <a:off x="424382" y="942389"/>
                <a:ext cx="805305" cy="808361"/>
              </a:xfrm>
              <a:prstGeom prst="rect">
                <a:avLst/>
              </a:prstGeom>
            </p:spPr>
          </p:pic>
          <p:pic>
            <p:nvPicPr>
              <p:cNvPr id="65" name="Obrázek 6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7345"/>
              <a:stretch/>
            </p:blipFill>
            <p:spPr>
              <a:xfrm>
                <a:off x="4883575" y="1827653"/>
                <a:ext cx="805305" cy="808361"/>
              </a:xfrm>
              <a:prstGeom prst="rect">
                <a:avLst/>
              </a:prstGeom>
            </p:spPr>
          </p:pic>
          <p:grpSp>
            <p:nvGrpSpPr>
              <p:cNvPr id="3" name="Skupina 2"/>
              <p:cNvGrpSpPr/>
              <p:nvPr/>
            </p:nvGrpSpPr>
            <p:grpSpPr>
              <a:xfrm>
                <a:off x="-782392" y="60385"/>
                <a:ext cx="8522671" cy="3903251"/>
                <a:chOff x="-782392" y="60385"/>
                <a:chExt cx="8522671" cy="3903251"/>
              </a:xfrm>
            </p:grpSpPr>
            <p:grpSp>
              <p:nvGrpSpPr>
                <p:cNvPr id="7" name="Skupina 6"/>
                <p:cNvGrpSpPr/>
                <p:nvPr/>
              </p:nvGrpSpPr>
              <p:grpSpPr>
                <a:xfrm>
                  <a:off x="429645" y="60385"/>
                  <a:ext cx="7310634" cy="3903251"/>
                  <a:chOff x="153403" y="0"/>
                  <a:chExt cx="7310634" cy="3903251"/>
                </a:xfrm>
              </p:grpSpPr>
              <p:grpSp>
                <p:nvGrpSpPr>
                  <p:cNvPr id="8" name="Skupina 7"/>
                  <p:cNvGrpSpPr/>
                  <p:nvPr/>
                </p:nvGrpSpPr>
                <p:grpSpPr>
                  <a:xfrm>
                    <a:off x="153403" y="0"/>
                    <a:ext cx="6348819" cy="3903251"/>
                    <a:chOff x="173934" y="182583"/>
                    <a:chExt cx="6348819" cy="3874576"/>
                  </a:xfrm>
                </p:grpSpPr>
                <p:grpSp>
                  <p:nvGrpSpPr>
                    <p:cNvPr id="23" name="Skupina 22"/>
                    <p:cNvGrpSpPr/>
                    <p:nvPr/>
                  </p:nvGrpSpPr>
                  <p:grpSpPr>
                    <a:xfrm>
                      <a:off x="173934" y="182583"/>
                      <a:ext cx="1889626" cy="3874576"/>
                      <a:chOff x="173934" y="182583"/>
                      <a:chExt cx="1889626" cy="3874576"/>
                    </a:xfrm>
                  </p:grpSpPr>
                  <p:grpSp>
                    <p:nvGrpSpPr>
                      <p:cNvPr id="87" name="Skupina 86"/>
                      <p:cNvGrpSpPr/>
                      <p:nvPr/>
                    </p:nvGrpSpPr>
                    <p:grpSpPr>
                      <a:xfrm>
                        <a:off x="173934" y="182583"/>
                        <a:ext cx="794780" cy="3434208"/>
                        <a:chOff x="173934" y="182583"/>
                        <a:chExt cx="794780" cy="3434208"/>
                      </a:xfrm>
                    </p:grpSpPr>
                    <p:pic>
                      <p:nvPicPr>
                        <p:cNvPr id="96" name="Obrázek 9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73934" y="182583"/>
                          <a:ext cx="794780" cy="792000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93" name="Skupina 92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94" name="Obrázek 9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95" name="Obrázek 9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  <p:grpSp>
                    <p:nvGrpSpPr>
                      <p:cNvPr id="76" name="Skupina 75"/>
                      <p:cNvGrpSpPr/>
                      <p:nvPr/>
                    </p:nvGrpSpPr>
                    <p:grpSpPr>
                      <a:xfrm>
                        <a:off x="1268780" y="622951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81" name="Skupina 80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85" name="Obrázek 8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86" name="Obrázek 8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82" name="Skupina 81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83" name="Obrázek 8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84" name="Obrázek 8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</p:grpSp>
                <p:grpSp>
                  <p:nvGrpSpPr>
                    <p:cNvPr id="24" name="Skupina 23"/>
                    <p:cNvGrpSpPr/>
                    <p:nvPr/>
                  </p:nvGrpSpPr>
                  <p:grpSpPr>
                    <a:xfrm>
                      <a:off x="2479528" y="182583"/>
                      <a:ext cx="1889626" cy="3874576"/>
                      <a:chOff x="173934" y="182583"/>
                      <a:chExt cx="1889626" cy="3874576"/>
                    </a:xfrm>
                  </p:grpSpPr>
                  <p:grpSp>
                    <p:nvGrpSpPr>
                      <p:cNvPr id="63" name="Skupina 62"/>
                      <p:cNvGrpSpPr/>
                      <p:nvPr/>
                    </p:nvGrpSpPr>
                    <p:grpSpPr>
                      <a:xfrm>
                        <a:off x="173934" y="182583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68" name="Skupina 67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72" name="Obrázek 71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73" name="Obrázek 7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69" name="Skupina 68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70" name="Obrázek 69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71" name="Obrázek 70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  <p:grpSp>
                    <p:nvGrpSpPr>
                      <p:cNvPr id="52" name="Skupina 51"/>
                      <p:cNvGrpSpPr/>
                      <p:nvPr/>
                    </p:nvGrpSpPr>
                    <p:grpSpPr>
                      <a:xfrm>
                        <a:off x="1268780" y="622951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57" name="Skupina 56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61" name="Obrázek 60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62" name="Obrázek 61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58" name="Skupina 57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59" name="Obrázek 5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60" name="Obrázek 59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</p:grpSp>
                <p:grpSp>
                  <p:nvGrpSpPr>
                    <p:cNvPr id="25" name="Skupina 24"/>
                    <p:cNvGrpSpPr/>
                    <p:nvPr/>
                  </p:nvGrpSpPr>
                  <p:grpSpPr>
                    <a:xfrm>
                      <a:off x="4633127" y="182583"/>
                      <a:ext cx="1889626" cy="3874576"/>
                      <a:chOff x="173934" y="182583"/>
                      <a:chExt cx="1889626" cy="3874576"/>
                    </a:xfrm>
                  </p:grpSpPr>
                  <p:grpSp>
                    <p:nvGrpSpPr>
                      <p:cNvPr id="39" name="Skupina 38"/>
                      <p:cNvGrpSpPr/>
                      <p:nvPr/>
                    </p:nvGrpSpPr>
                    <p:grpSpPr>
                      <a:xfrm>
                        <a:off x="173934" y="182583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44" name="Skupina 43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48" name="Obrázek 4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49" name="Obrázek 4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pic>
                      <p:nvPicPr>
                        <p:cNvPr id="47" name="Obrázek 46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173934" y="2824791"/>
                          <a:ext cx="794780" cy="792000"/>
                        </a:xfrm>
                        <a:prstGeom prst="rect">
                          <a:avLst/>
                        </a:prstGeom>
                      </p:spPr>
                    </p:pic>
                  </p:grpSp>
                  <p:grpSp>
                    <p:nvGrpSpPr>
                      <p:cNvPr id="28" name="Skupina 27"/>
                      <p:cNvGrpSpPr/>
                      <p:nvPr/>
                    </p:nvGrpSpPr>
                    <p:grpSpPr>
                      <a:xfrm>
                        <a:off x="1268780" y="622951"/>
                        <a:ext cx="794780" cy="3434208"/>
                        <a:chOff x="173934" y="182583"/>
                        <a:chExt cx="794780" cy="3434208"/>
                      </a:xfrm>
                    </p:grpSpPr>
                    <p:grpSp>
                      <p:nvGrpSpPr>
                        <p:cNvPr id="33" name="Skupina 32"/>
                        <p:cNvGrpSpPr/>
                        <p:nvPr/>
                      </p:nvGrpSpPr>
                      <p:grpSpPr>
                        <a:xfrm>
                          <a:off x="173934" y="182583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37" name="Obrázek 3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8" name="Obrázek 3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  <p:grpSp>
                      <p:nvGrpSpPr>
                        <p:cNvPr id="34" name="Skupina 33"/>
                        <p:cNvGrpSpPr/>
                        <p:nvPr/>
                      </p:nvGrpSpPr>
                      <p:grpSpPr>
                        <a:xfrm>
                          <a:off x="173934" y="1944055"/>
                          <a:ext cx="794780" cy="1672736"/>
                          <a:chOff x="173934" y="182583"/>
                          <a:chExt cx="794780" cy="1672736"/>
                        </a:xfrm>
                      </p:grpSpPr>
                      <p:pic>
                        <p:nvPicPr>
                          <p:cNvPr id="35" name="Obrázek 3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82583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6" name="Obrázek 3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print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173934" y="1063319"/>
                            <a:ext cx="794780" cy="792000"/>
                          </a:xfrm>
                          <a:prstGeom prst="rect">
                            <a:avLst/>
                          </a:prstGeom>
                        </p:spPr>
                      </p:pic>
                    </p:grpSp>
                  </p:grpSp>
                </p:grpSp>
              </p:grpSp>
              <p:pic>
                <p:nvPicPr>
                  <p:cNvPr id="9" name="Obrázek 8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0"/>
                    <a:ext cx="794780" cy="797862"/>
                  </a:xfrm>
                  <a:prstGeom prst="rect">
                    <a:avLst/>
                  </a:prstGeom>
                </p:spPr>
              </p:pic>
              <p:pic>
                <p:nvPicPr>
                  <p:cNvPr id="10" name="Obrázek 9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887254"/>
                    <a:ext cx="794780" cy="797862"/>
                  </a:xfrm>
                  <a:prstGeom prst="rect">
                    <a:avLst/>
                  </a:prstGeom>
                </p:spPr>
              </p:pic>
              <p:pic>
                <p:nvPicPr>
                  <p:cNvPr id="11" name="Obrázek 10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1774508"/>
                    <a:ext cx="794780" cy="797862"/>
                  </a:xfrm>
                  <a:prstGeom prst="rect">
                    <a:avLst/>
                  </a:prstGeom>
                </p:spPr>
              </p:pic>
              <p:pic>
                <p:nvPicPr>
                  <p:cNvPr id="12" name="Obrázek 11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669257" y="2661762"/>
                    <a:ext cx="794780" cy="79786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77" name="Obrázek 7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82392" y="504012"/>
                  <a:ext cx="794780" cy="797862"/>
                </a:xfrm>
                <a:prstGeom prst="rect">
                  <a:avLst/>
                </a:prstGeom>
              </p:spPr>
            </p:pic>
            <p:pic>
              <p:nvPicPr>
                <p:cNvPr id="78" name="Obrázek 7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82392" y="1391266"/>
                  <a:ext cx="794780" cy="797862"/>
                </a:xfrm>
                <a:prstGeom prst="rect">
                  <a:avLst/>
                </a:prstGeom>
              </p:spPr>
            </p:pic>
            <p:pic>
              <p:nvPicPr>
                <p:cNvPr id="79" name="Obrázek 7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82392" y="2278520"/>
                  <a:ext cx="794780" cy="797862"/>
                </a:xfrm>
                <a:prstGeom prst="rect">
                  <a:avLst/>
                </a:prstGeom>
              </p:spPr>
            </p:pic>
          </p:grpSp>
        </p:grpSp>
        <p:pic>
          <p:nvPicPr>
            <p:cNvPr id="98" name="Obrázek 9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345"/>
            <a:stretch/>
          </p:blipFill>
          <p:spPr>
            <a:xfrm>
              <a:off x="341275" y="3176656"/>
              <a:ext cx="805305" cy="808361"/>
            </a:xfrm>
            <a:prstGeom prst="rect">
              <a:avLst/>
            </a:prstGeom>
          </p:spPr>
        </p:pic>
        <p:pic>
          <p:nvPicPr>
            <p:cNvPr id="67" name="Obrázek 6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1548049" y="3666551"/>
              <a:ext cx="794780" cy="409430"/>
            </a:xfrm>
            <a:prstGeom prst="rect">
              <a:avLst/>
            </a:prstGeom>
          </p:spPr>
        </p:pic>
        <p:pic>
          <p:nvPicPr>
            <p:cNvPr id="88" name="Obrázek 8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4953752" y="-1"/>
              <a:ext cx="794780" cy="391223"/>
            </a:xfrm>
            <a:prstGeom prst="rect">
              <a:avLst/>
            </a:prstGeom>
          </p:spPr>
        </p:pic>
        <p:pic>
          <p:nvPicPr>
            <p:cNvPr id="89" name="Obrázek 8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7107351" y="-2"/>
              <a:ext cx="794780" cy="391223"/>
            </a:xfrm>
            <a:prstGeom prst="rect">
              <a:avLst/>
            </a:prstGeom>
          </p:spPr>
        </p:pic>
        <p:pic>
          <p:nvPicPr>
            <p:cNvPr id="90" name="Obrázek 8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2653244" y="-3"/>
              <a:ext cx="794780" cy="391223"/>
            </a:xfrm>
            <a:prstGeom prst="rect">
              <a:avLst/>
            </a:prstGeom>
          </p:spPr>
        </p:pic>
        <p:pic>
          <p:nvPicPr>
            <p:cNvPr id="91" name="Obrázek 9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3861170" y="3651455"/>
              <a:ext cx="794780" cy="409430"/>
            </a:xfrm>
            <a:prstGeom prst="rect">
              <a:avLst/>
            </a:prstGeom>
          </p:spPr>
        </p:pic>
        <p:pic>
          <p:nvPicPr>
            <p:cNvPr id="92" name="Obrázek 9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6012988" y="3651455"/>
              <a:ext cx="794780" cy="409430"/>
            </a:xfrm>
            <a:prstGeom prst="rect">
              <a:avLst/>
            </a:prstGeom>
          </p:spPr>
        </p:pic>
        <p:pic>
          <p:nvPicPr>
            <p:cNvPr id="97" name="Obrázek 9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684"/>
            <a:stretch/>
          </p:blipFill>
          <p:spPr>
            <a:xfrm>
              <a:off x="8076297" y="3651455"/>
              <a:ext cx="794780" cy="409430"/>
            </a:xfrm>
            <a:prstGeom prst="rect">
              <a:avLst/>
            </a:prstGeom>
          </p:spPr>
        </p:pic>
        <p:pic>
          <p:nvPicPr>
            <p:cNvPr id="99" name="Obrázek 9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66"/>
            <a:stretch/>
          </p:blipFill>
          <p:spPr>
            <a:xfrm>
              <a:off x="338882" y="0"/>
              <a:ext cx="794780" cy="391223"/>
            </a:xfrm>
            <a:prstGeom prst="rect">
              <a:avLst/>
            </a:prstGeom>
          </p:spPr>
        </p:pic>
      </p:grpSp>
      <p:grpSp>
        <p:nvGrpSpPr>
          <p:cNvPr id="75" name="Skupina 74"/>
          <p:cNvGrpSpPr/>
          <p:nvPr/>
        </p:nvGrpSpPr>
        <p:grpSpPr>
          <a:xfrm>
            <a:off x="444769" y="5980900"/>
            <a:ext cx="8588840" cy="862817"/>
            <a:chOff x="578931" y="5077438"/>
            <a:chExt cx="8588840" cy="847211"/>
          </a:xfrm>
        </p:grpSpPr>
        <p:sp>
          <p:nvSpPr>
            <p:cNvPr id="80" name="Obdélník 79"/>
            <p:cNvSpPr/>
            <p:nvPr/>
          </p:nvSpPr>
          <p:spPr>
            <a:xfrm>
              <a:off x="578931" y="5077438"/>
              <a:ext cx="8588840" cy="847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pic>
          <p:nvPicPr>
            <p:cNvPr id="102" name="Zástupný symbol pro obsah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4072" y="5392861"/>
              <a:ext cx="1191875" cy="390686"/>
            </a:xfrm>
            <a:prstGeom prst="rect">
              <a:avLst/>
            </a:prstGeom>
          </p:spPr>
        </p:pic>
      </p:grpSp>
      <p:sp>
        <p:nvSpPr>
          <p:cNvPr id="100" name="TextovéPole 99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6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01" name="Obrázek 10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49" y="6161395"/>
            <a:ext cx="3645752" cy="60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4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>
                <a:solidFill>
                  <a:srgbClr val="CA4F1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Zpracování a uvádění na trh zemědělských produktů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Alokace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: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1 500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000 Kč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žadatelé: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zemědělští podnikatelé, výrobci potravin nebo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surovin určených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 lidskou spotřebu, výrobci krmiv a jiné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subjekty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aktivní ve zpracování, uvádění na trh 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vývoji zemědělských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produktů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68288" lvl="1" indent="-268288"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výdaje: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lvl="1" algn="just">
              <a:lnSpc>
                <a:spcPct val="100000"/>
              </a:lnSpc>
            </a:pP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pořízení strojů, nástrojů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zařízení pro zpracování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zemědělských produktů, finální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úpravu, balení, značení výrobků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(včetně technologií souvisejících s </a:t>
            </a:r>
            <a:r>
              <a:rPr lang="cs-CZ" sz="16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dohledatelností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produktů),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 algn="just">
              <a:lnSpc>
                <a:spcPct val="100000"/>
              </a:lnSpc>
            </a:pP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výstavba, modernizace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rekonstrukce budov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(včetně manipulačních ploch a bouracích prací nezbytně nutných pro realizaci projektu); </a:t>
            </a:r>
          </a:p>
          <a:p>
            <a:pPr lvl="1" algn="just">
              <a:lnSpc>
                <a:spcPct val="100000"/>
              </a:lnSpc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investice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související se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skladováním zpracovávané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suroviny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výrobků a druhotných surovin vznikajících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při zpracování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 výjimkou odpadních vod; </a:t>
            </a: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6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37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4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16673" y="663654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>
                <a:solidFill>
                  <a:srgbClr val="CA4F1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Zpracování a uvádění na trh zemědělských produktů</a:t>
            </a:r>
          </a:p>
          <a:p>
            <a:pPr marL="268288" lvl="1" indent="-268288"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výdaje: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lvl="1" algn="just">
              <a:lnSpc>
                <a:spcPct val="100000"/>
              </a:lnSpc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investice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vedoucí ke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zvyšování a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monitorování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kvality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produktů;</a:t>
            </a:r>
          </a:p>
          <a:p>
            <a:pPr lvl="1" algn="just">
              <a:lnSpc>
                <a:spcPct val="10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investice související s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uváděním vlastních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produktů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trh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včetně marketingu (např.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výstavba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rekonstrukce prodejen,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pojízdné prodejny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stánky, prodej ze dvora, vybavení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prodejen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e-</a:t>
            </a: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shop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apod.); 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 algn="just">
              <a:lnSpc>
                <a:spcPct val="100000"/>
              </a:lnSpc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pořízení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užitkových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vozů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kategorie N1 a N2 pouze v kódu 012;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 algn="just">
              <a:lnSpc>
                <a:spcPct val="10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investice do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zařízení na čištění odpadních vod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zpracovatelském provozu</a:t>
            </a:r>
          </a:p>
          <a:p>
            <a:pPr lvl="1" algn="just">
              <a:lnSpc>
                <a:spcPct val="10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nákup nemovitosti (max. 10 % celkové výše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výdajů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ze kterých je stanovena dotace na daný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projekt).</a:t>
            </a:r>
          </a:p>
          <a:p>
            <a:pPr marL="268288" lvl="1" indent="-268288" algn="just">
              <a:lnSpc>
                <a:spcPct val="100000"/>
              </a:lnSpc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Velikost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výdajů projektu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: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000 – 1 000 000 Kč</a:t>
            </a:r>
          </a:p>
          <a:p>
            <a:pPr marL="268288" lvl="1" indent="-268288" algn="just">
              <a:lnSpc>
                <a:spcPct val="100000"/>
              </a:lnSpc>
            </a:pP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Výše dotace: 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725488" lvl="2" indent="-268288" algn="just">
              <a:lnSpc>
                <a:spcPct val="100000"/>
              </a:lnSpc>
            </a:pP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35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 střední podniky s výstupním produktem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nespadající pod přílohu I Smlouvy o fungování EU</a:t>
            </a:r>
            <a:endParaRPr lang="pl-PL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725488" lvl="2" indent="-268288" algn="just">
              <a:lnSpc>
                <a:spcPct val="100000"/>
              </a:lnSpc>
            </a:pP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45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pro mikro a malé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podniky s výstupním produktem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nespadající pod přílohu I Smlouvy o fungování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EU</a:t>
            </a:r>
            <a:endParaRPr lang="pl-PL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742950" lvl="2" indent="-285750" algn="just">
              <a:lnSpc>
                <a:spcPct val="100000"/>
              </a:lnSpc>
            </a:pP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50 % pokud je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výstupním produktem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produkt spadající pod přílohu I Smlouvy o fungování EU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 algn="just">
              <a:lnSpc>
                <a:spcPct val="100000"/>
              </a:lnSpc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457200" lvl="1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6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62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4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16673" y="663654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>
                <a:solidFill>
                  <a:srgbClr val="CA4F1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Zpracování a uvádění na trh zemědělských produktů</a:t>
            </a:r>
          </a:p>
          <a:p>
            <a:pPr marL="268288" lvl="1" indent="-268288"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Příloha I Smlouvy o fungování EU – na webové stránce výzvy</a:t>
            </a:r>
            <a:endParaRPr lang="pl-PL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lvl="1" indent="0" algn="just">
              <a:lnSpc>
                <a:spcPct val="100000"/>
              </a:lnSpc>
              <a:buNone/>
            </a:pPr>
            <a:endParaRPr lang="cs-CZ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algn="just">
              <a:lnSpc>
                <a:spcPct val="100000"/>
              </a:lnSpc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457200" lvl="1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896" y="1398370"/>
            <a:ext cx="8296706" cy="4785366"/>
          </a:xfrm>
          <a:prstGeom prst="rect">
            <a:avLst/>
          </a:prstGeom>
        </p:spPr>
      </p:pic>
      <p:sp>
        <p:nvSpPr>
          <p:cNvPr id="26" name="TextovéPole 25"/>
          <p:cNvSpPr txBox="1"/>
          <p:nvPr/>
        </p:nvSpPr>
        <p:spPr>
          <a:xfrm>
            <a:off x="3451016" y="2720226"/>
            <a:ext cx="61262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b="1" dirty="0" smtClean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vyplní první čtyři čísla bruselské nomenklatury (např. 0806 pro vinné </a:t>
            </a:r>
          </a:p>
          <a:p>
            <a:pPr algn="ctr"/>
            <a:r>
              <a:rPr lang="cs-CZ" sz="1100" b="1" dirty="0" smtClean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hrozny)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6" name="Přímá spojnice se šipkou 5"/>
          <p:cNvCxnSpPr/>
          <p:nvPr/>
        </p:nvCxnSpPr>
        <p:spPr>
          <a:xfrm flipH="1">
            <a:off x="1924772" y="2949534"/>
            <a:ext cx="2185614" cy="19620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ovéPole 31"/>
          <p:cNvSpPr txBox="1"/>
          <p:nvPr/>
        </p:nvSpPr>
        <p:spPr>
          <a:xfrm>
            <a:off x="1795430" y="3030418"/>
            <a:ext cx="6126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b="1" dirty="0" smtClean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Zde vyplní název suroviny (vinné hrozny)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55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- článek 20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 Základní služby a obnova vesnic – obecné informace</a:t>
            </a:r>
          </a:p>
          <a:p>
            <a:pPr>
              <a:lnSpc>
                <a:spcPct val="120000"/>
              </a:lnSpc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Alokace: </a:t>
            </a:r>
          </a:p>
          <a:p>
            <a:pPr lvl="1">
              <a:lnSpc>
                <a:spcPct val="12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3 952 042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Kč</a:t>
            </a:r>
          </a:p>
          <a:p>
            <a:pPr marL="271463" lvl="1" indent="-184150">
              <a:lnSpc>
                <a:spcPct val="120000"/>
              </a:lnSpc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Velikost výdajů projektů:</a:t>
            </a:r>
          </a:p>
          <a:p>
            <a:pPr lvl="1">
              <a:lnSpc>
                <a:spcPct val="120000"/>
              </a:lnSpc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50 000 – 700 000 Kč</a:t>
            </a:r>
          </a:p>
          <a:p>
            <a:pPr>
              <a:lnSpc>
                <a:spcPct val="120000"/>
              </a:lnSpc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Výše dotace: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80 %, </a:t>
            </a:r>
          </a:p>
          <a:p>
            <a:pPr>
              <a:lnSpc>
                <a:spcPct val="120000"/>
              </a:lnSpc>
            </a:pPr>
            <a:r>
              <a:rPr lang="pl-PL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Povinná příloha</a:t>
            </a:r>
            <a:r>
              <a:rPr lang="pl-PL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pPr lvl="1">
              <a:lnSpc>
                <a:spcPct val="12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Prohlášení o realizaci projektu v souladu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plánem/programem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rozvoje obce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(strategického rozvojového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dokumentu)</a:t>
            </a:r>
          </a:p>
          <a:p>
            <a:pPr>
              <a:lnSpc>
                <a:spcPct val="120000"/>
              </a:lnSpc>
            </a:pPr>
            <a:r>
              <a:rPr lang="pl-PL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Podmínky:</a:t>
            </a:r>
          </a:p>
          <a:p>
            <a:pPr lvl="1">
              <a:lnSpc>
                <a:spcPct val="120000"/>
              </a:lnSpc>
            </a:pP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Vztah k nemovitostem, na kterých jsou realizovány </a:t>
            </a:r>
            <a:r>
              <a:rPr lang="pl-P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stavební </a:t>
            </a:r>
            <a:r>
              <a:rPr lang="pl-PL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výdaje</a:t>
            </a:r>
            <a:r>
              <a:rPr lang="pl-PL" sz="1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vlastnictví, spoluvlastnictví s min. 50% </a:t>
            </a:r>
            <a:r>
              <a:rPr lang="pl-PL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spoluvlastnickým 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podílem, věcné břemeno a právo stavby, v </a:t>
            </a:r>
            <a:r>
              <a:rPr lang="pl-PL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případě </a:t>
            </a:r>
            <a:r>
              <a:rPr lang="pl-P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umístění podpořené technologie 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nebo </a:t>
            </a:r>
            <a:r>
              <a:rPr lang="pl-PL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vybavení 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navíc </a:t>
            </a:r>
            <a:r>
              <a:rPr lang="pl-PL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ještě </a:t>
            </a:r>
            <a:r>
              <a:rPr lang="pl-PL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nájem</a:t>
            </a:r>
          </a:p>
          <a:p>
            <a:pPr lvl="1">
              <a:lnSpc>
                <a:spcPct val="120000"/>
              </a:lnSpc>
            </a:pPr>
            <a:endParaRPr lang="pl-PL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20000"/>
              </a:lnSpc>
            </a:pPr>
            <a:endParaRPr lang="cs-CZ" sz="1800" b="1" dirty="0">
              <a:solidFill>
                <a:srgbClr val="CA4F1B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8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6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50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61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článek </a:t>
            </a:r>
            <a:r>
              <a:rPr lang="cs-CZ" sz="40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16673" y="638968"/>
            <a:ext cx="8470178" cy="545928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20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6 </a:t>
            </a:r>
            <a:r>
              <a:rPr lang="cs-CZ" sz="20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oblast a</a:t>
            </a:r>
            <a:r>
              <a:rPr lang="cs-CZ" sz="20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Veřejná </a:t>
            </a:r>
            <a:r>
              <a:rPr lang="cs-CZ" sz="20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prostranství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kern="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žadatelé: Obec nebo svazek 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obcí, Definice </a:t>
            </a:r>
            <a:r>
              <a:rPr lang="cs-CZ" sz="1600" kern="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veřejného 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prostranství: 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ZDE 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600" b="1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výdaje: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vytváření/rekonstrukce veřejných prostranství obce zejména úprava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povrchů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(včetně zatravnění), osvětlení, oplocení a venkovní mobiliář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lavičky, venkovní stoly, odpadkové koše, veřejné WC, psí záchody, stojany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kola, zábradlí, úřední desky, informační panely, orientační mapy,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plakátovací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plochy, rozcestníky, pomníky,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květináče, přístřešky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25 m</a:t>
            </a:r>
            <a:r>
              <a:rPr lang="cs-CZ" sz="1600" baseline="30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zastavěné plochy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								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vytváření/doplnění solitérních prvků sloužících k dotvoření celkového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charakteru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veřejného prostranství - herní a vodní prvky (kašny, fontány,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pítka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ptačí napajedla či koupadla)				</a:t>
            </a:r>
          </a:p>
          <a:p>
            <a:pPr marL="0" indent="0" algn="just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doplňující výdaje jako součást projektu (parkoviště,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parkovací stání, odstavné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manipulační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plochy) - tvoří maximálně 30% projektu			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nákup nemovitosti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podpory: režim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nezakládající veřejnou podporu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Nezpůsobilé výdaje:	nástupiště zastávek veřejné dopravy, nákup/výsadba a ošetřování dřevin 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nová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výstavba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pomníků</a:t>
            </a:r>
            <a:endParaRPr lang="pl-PL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13. května 2021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0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</a:t>
            </a:r>
            <a:r>
              <a:rPr lang="cs-CZ" sz="40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článek 20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827314"/>
            <a:ext cx="8470178" cy="545928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20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20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6  oblast </a:t>
            </a:r>
            <a:r>
              <a:rPr lang="cs-CZ" sz="20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b) MŠ a ZŠ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žadatelé: Obec nebo svazek obcí, příspěvková organizace zřízená obcí nebo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svazkem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obcí, dále školské právnické osoby vykonávající činnost škol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zapsané ve školském rejstříku, které nejsou zřízeny krajem či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organizační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složkou státu.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výdaje: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1) rekonstrukce/rozšíření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MŠ/ZŠ i jejího zázemí a doprovodného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stravovacího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hygienického zařízení; venkovní mobiliář a herní prvky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případě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MŠ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pořízení technologií a dalšího vybavení MŠ/ZŠ či doprovodného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stravovacího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zařízení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doplňující výdaje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jako součást projektu (úprava povrchů, výstavba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odstavných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ploch a parkovacích stání, výstavba přístupové cesty v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areálu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školy, oplocení; venkovní mobiliář a herní prvky v případě ZŠ)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tvoří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max. 30% projektu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nákup nemovitosti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Velikost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projektu: 50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000 –  700 000 Kč</a:t>
            </a:r>
          </a:p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Výše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dotace: </a:t>
            </a: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80 </a:t>
            </a:r>
            <a:r>
              <a:rPr lang="pl-PL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%, spoluúčast žadatele 20 %</a:t>
            </a:r>
          </a:p>
          <a:p>
            <a:pPr marL="0" indent="0" algn="just"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13. května 2021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3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0"/>
            <a:ext cx="8570870" cy="864807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zš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mŠ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04147" y="647415"/>
            <a:ext cx="8508836" cy="5783731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době realizace projektu </a:t>
            </a:r>
            <a:r>
              <a:rPr lang="pl-PL" sz="15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nedochází</a:t>
            </a: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k navýšení kapacity </a:t>
            </a:r>
            <a:r>
              <a:rPr lang="pl-PL" sz="15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MŠ</a:t>
            </a:r>
            <a:r>
              <a:rPr lang="pl-PL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– doložení výpisem </a:t>
            </a: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ze školského rejstříku (nesmí být starší než 30 kalendářních dní před podáním Žádosti o dotaci na </a:t>
            </a:r>
            <a:r>
              <a:rPr lang="pl-PL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MAS)</a:t>
            </a:r>
            <a:endParaRPr lang="pl-PL" sz="15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Podpora </a:t>
            </a: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kmenových učeben, sboroven, kabinetů nesloužících pro odborné předměty, školních knihoven, technických místnosti, družin a jídelen + související </a:t>
            </a:r>
            <a:r>
              <a:rPr lang="pl-PL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zázemí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Nezpůsobilé výdaje: úpravy prostor sloužících pro sportovní aktivity, tj. sportoviště a zařízení pro sport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MŠ/ZŠ</a:t>
            </a:r>
            <a:r>
              <a:rPr lang="pl-PL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která NENÍ zřízena obcí nebo svazkem obcí, nebo není příspěvkovou organizací těchto subjektů -&gt; podpora pouze v režimu </a:t>
            </a:r>
            <a:r>
              <a:rPr lang="pl-PL" sz="15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de minimis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 </a:t>
            </a:r>
            <a:r>
              <a:rPr lang="cs-CZ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v souladu s </a:t>
            </a:r>
            <a:r>
              <a:rPr lang="cs-CZ" sz="15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plánem/programem rozvoje obce </a:t>
            </a:r>
            <a:r>
              <a:rPr lang="cs-CZ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(strategického rozvojového dokumentu)</a:t>
            </a:r>
          </a:p>
          <a:p>
            <a:r>
              <a:rPr lang="cs-CZ" sz="15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 nezakládající veřejnou podporu: </a:t>
            </a:r>
            <a:r>
              <a:rPr lang="cs-CZ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Předmět </a:t>
            </a:r>
            <a:r>
              <a:rPr lang="cs-CZ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 může být využit na vedlejší, hospodářskou činnost, pokud tato činnost </a:t>
            </a:r>
            <a:r>
              <a:rPr lang="cs-CZ" sz="15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nepřesáhne 20 % celkové využívané kapacity </a:t>
            </a:r>
            <a:r>
              <a:rPr lang="cs-CZ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podpořené </a:t>
            </a:r>
            <a:r>
              <a:rPr lang="cs-CZ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infrastruktury</a:t>
            </a:r>
            <a:endParaRPr lang="cs-CZ" sz="15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případě, že se předmět dotace týká stravovacího zařízení, musí toto zařízení sloužit pouze pro potřeby mateřské školy/základní školy </a:t>
            </a:r>
            <a:r>
              <a:rPr lang="cs-CZ" sz="15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 </a:t>
            </a:r>
            <a:r>
              <a:rPr lang="cs-CZ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tím, že </a:t>
            </a:r>
            <a:r>
              <a:rPr lang="cs-CZ" sz="15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stravování veřejnosti </a:t>
            </a:r>
            <a:r>
              <a:rPr lang="cs-CZ" sz="15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podpořených objektech </a:t>
            </a:r>
            <a:r>
              <a:rPr lang="cs-CZ" sz="15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není </a:t>
            </a:r>
            <a:r>
              <a:rPr lang="cs-CZ" sz="15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možné</a:t>
            </a:r>
            <a:endParaRPr lang="cs-CZ" sz="15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600" i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22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98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92661" y="703384"/>
            <a:ext cx="8470178" cy="5583211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</a:pPr>
            <a:r>
              <a:rPr lang="cs-CZ" sz="19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9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6 Základní služby a obnova vesnic, e) Vybrané kulturní památky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kern="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žadatelé: Obec nebo svazek obcí, příspěvková organizace zřízená obcí 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nebo svazkem </a:t>
            </a:r>
            <a:r>
              <a:rPr lang="cs-CZ" sz="1600" kern="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obcí, 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spolek</a:t>
            </a:r>
            <a:r>
              <a:rPr lang="cs-CZ" sz="1600" kern="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ústav, o.p.s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., nadace, nadační fond, registrované </a:t>
            </a:r>
            <a:r>
              <a:rPr lang="cs-CZ" sz="1600" kern="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církve a náboženské společnosti a evidované (církevní) </a:t>
            </a:r>
            <a:r>
              <a:rPr lang="cs-CZ" sz="1600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právnické osoby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b="1" kern="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výdaje: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obnovení a zhodnocení kulturních objektů a prvků uvedené ve veřejně dostupném Ústředním seznamu kulturních památek České republiky.		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doplňující výdaje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jako součást projektu (úprava povrchů, výstavba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odstavných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ploch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parkovacích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stání, oplocení, venkovní mobiliář,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informační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tabule) - tvoří maximálně 30% projektu				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 nákup nemovitosti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podpory: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nezakládající veřejnou podporu X režim de </a:t>
            </a:r>
            <a:r>
              <a:rPr lang="cs-CZ" sz="1600" b="1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minimis</a:t>
            </a:r>
            <a:endParaRPr lang="cs-CZ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Podmínky: </a:t>
            </a:r>
          </a:p>
          <a:p>
            <a:pPr lvl="1">
              <a:spcAft>
                <a:spcPts val="600"/>
              </a:spcAft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projekty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musí být v souladu s odborným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stanoviskem Národního </a:t>
            </a: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památkového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ústavu</a:t>
            </a:r>
          </a:p>
          <a:p>
            <a:pPr lvl="1" algn="just"/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 je v souladu s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plánem/programem rozvoje obce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(strategického rozvojového dokumentu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pPr lvl="1" algn="just"/>
            <a:r>
              <a:rPr lang="cs-CZ" sz="1400" dirty="0"/>
              <a:t>V případě, že je žadatelem </a:t>
            </a:r>
            <a:r>
              <a:rPr lang="cs-CZ" sz="1400" dirty="0" smtClean="0"/>
              <a:t>NNO, </a:t>
            </a:r>
            <a:r>
              <a:rPr lang="cs-CZ" sz="1400" dirty="0"/>
              <a:t>musí se jednat o subjekt s historií alespoň </a:t>
            </a:r>
            <a:r>
              <a:rPr lang="cs-CZ" sz="1400" b="1" dirty="0"/>
              <a:t>dva roky před podáním </a:t>
            </a:r>
            <a:r>
              <a:rPr lang="cs-CZ" sz="1400" dirty="0"/>
              <a:t>Žádosti o dotaci na MAS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just"/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26" name="Nadpis 14"/>
          <p:cNvSpPr txBox="1">
            <a:spLocks/>
          </p:cNvSpPr>
          <p:nvPr/>
        </p:nvSpPr>
        <p:spPr>
          <a:xfrm>
            <a:off x="573130" y="1849031"/>
            <a:ext cx="8570870" cy="1246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7331" y="10588"/>
            <a:ext cx="8840262" cy="732416"/>
          </a:xfrm>
        </p:spPr>
        <p:txBody>
          <a:bodyPr>
            <a:noAutofit/>
          </a:bodyPr>
          <a:lstStyle/>
          <a:p>
            <a:r>
              <a:rPr lang="cs-CZ" sz="36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</a:t>
            </a:r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výzvy – kulturní památky </a:t>
            </a:r>
            <a:endParaRPr lang="cs-CZ" sz="3600" dirty="0"/>
          </a:p>
        </p:txBody>
      </p:sp>
      <p:pic>
        <p:nvPicPr>
          <p:cNvPr id="34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38" name="TextovéPole 37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439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2"/>
            <a:ext cx="8570870" cy="580044"/>
          </a:xfrm>
        </p:spPr>
        <p:txBody>
          <a:bodyPr>
            <a:normAutofit fontScale="90000"/>
          </a:bodyPr>
          <a:lstStyle/>
          <a:p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spolky, knihovny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16559" y="649901"/>
            <a:ext cx="8590541" cy="5907032"/>
          </a:xfrm>
        </p:spPr>
        <p:txBody>
          <a:bodyPr>
            <a:noAutofit/>
          </a:bodyPr>
          <a:lstStyle/>
          <a:p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 podpory: </a:t>
            </a: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de </a:t>
            </a:r>
            <a:r>
              <a:rPr lang="cs-CZ" sz="1400" b="1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minimis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buNone/>
            </a:pP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Oprávněný žadatel: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Obec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nebo svazek obcí, příspěvková organizace zřízená obcí nebo svazkem obcí,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spolek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ústav, o.p.s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., nadace, nadační fond,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registrované církve a náboženské společnosti a evidované (církevní) právnické osoby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</a:t>
            </a:r>
          </a:p>
          <a:p>
            <a:pPr marL="0" indent="0">
              <a:buNone/>
            </a:pP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výdaje: </a:t>
            </a:r>
          </a:p>
          <a:p>
            <a:pPr lvl="0">
              <a:lnSpc>
                <a:spcPct val="100000"/>
              </a:lnSpc>
            </a:pP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rekonstrukce/obnova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/</a:t>
            </a: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rozšíření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kulturního a spolkového zařízení i příslušného zázemí (šatny, umývárny,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toalety, sklady a technické místností)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včetně obecních knihoven (nevztahuje na nákup knih apod.) </a:t>
            </a:r>
            <a:endParaRPr lang="cs-CZ" sz="14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>
              <a:lnSpc>
                <a:spcPct val="100000"/>
              </a:lnSpc>
            </a:pP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</a:t>
            </a: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ové stavby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kult. a spolkového zařízení i příslušného zázemí (max. 200 000 Kč)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>
              <a:lnSpc>
                <a:spcPct val="100000"/>
              </a:lnSpc>
            </a:pP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pořízení technologií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 dalšího vybavení pro kulturní a spolkovou činnost včetně obecních knihoven</a:t>
            </a:r>
          </a:p>
          <a:p>
            <a:pPr lvl="0">
              <a:lnSpc>
                <a:spcPct val="100000"/>
              </a:lnSpc>
            </a:pP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mobilní zařízení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pro kulturní či spolkové akce pro veřejnost – mobilní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přístřešky (velkokapacitní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stany, party stany, nůžkové stany, apod.), pódia včetně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zastřešení, pivní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sety, mobilní toalety, ozvučovací, osvětlovací a projekční technika a vybavení</a:t>
            </a:r>
          </a:p>
          <a:p>
            <a:pPr lvl="0">
              <a:lnSpc>
                <a:spcPct val="100000"/>
              </a:lnSpc>
            </a:pP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doplňující výdaje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jako součást projektu (úprava povrchů, výstavba odstavných ploch a parkovacích stání, oplocení, venkovní mobiliář, informační tabule, zabezpečovací prvky, kuchyňky či kuchyňské kouty včetně základního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vybavení)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- tvoří maximálně 30% projektu</a:t>
            </a:r>
          </a:p>
          <a:p>
            <a:pPr lvl="0">
              <a:lnSpc>
                <a:spcPct val="100000"/>
              </a:lnSpc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nákup nemovitosti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340168"/>
            <a:ext cx="3781802" cy="517831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6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06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2"/>
            <a:ext cx="8570870" cy="580044"/>
          </a:xfrm>
        </p:spPr>
        <p:txBody>
          <a:bodyPr>
            <a:normAutofit fontScale="90000"/>
          </a:bodyPr>
          <a:lstStyle/>
          <a:p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spolky, knihovny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616559" y="649901"/>
            <a:ext cx="8590541" cy="5907032"/>
          </a:xfrm>
        </p:spPr>
        <p:txBody>
          <a:bodyPr>
            <a:noAutofit/>
          </a:bodyPr>
          <a:lstStyle/>
          <a:p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Nezpůsobilé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výdaje:	</a:t>
            </a:r>
            <a:endParaRPr lang="cs-CZ" sz="1400" b="1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/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hřiště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prostory sloužící pro sportovní aktivity včetně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zázemí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marL="457200" lvl="1" indent="0">
              <a:buNone/>
            </a:pPr>
            <a:endParaRPr lang="cs-CZ" sz="14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266700" lvl="1" indent="-177800"/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Další podmínky: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</a:t>
            </a:r>
            <a:endParaRPr lang="cs-CZ" sz="14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v souladu s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plánem/programem rozvoje obce </a:t>
            </a:r>
            <a:endParaRPr lang="cs-CZ" sz="1400" b="1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případě, že je žadatelem obec nebo svazek obcí, tak provozovatelem spolkové činnosti nemusí být sám žadatel, a to za podmínky, že je předmět dotace využíván pouze k volnočasovým aktivitám </a:t>
            </a:r>
            <a:endParaRPr lang="cs-CZ" sz="14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případě, že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žadatelem nestátní nezisková organizace, musí se jednat o subjekt s historií alespoň dva roky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 podáním Žádosti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dotaci na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MAS</a:t>
            </a:r>
          </a:p>
          <a:p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340168"/>
            <a:ext cx="3781802" cy="517831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24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/>
          <a:lstStyle/>
          <a:p>
            <a:r>
              <a:rPr lang="cs-CZ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Program SEMINÁŘE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1246037"/>
            <a:ext cx="8577238" cy="5040558"/>
          </a:xfrm>
        </p:spPr>
        <p:txBody>
          <a:bodyPr>
            <a:noAutofit/>
          </a:bodyPr>
          <a:lstStyle/>
          <a:p>
            <a:r>
              <a:rPr lang="cs-CZ" sz="3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</a:t>
            </a:r>
          </a:p>
          <a:p>
            <a:r>
              <a:rPr lang="cs-CZ" sz="3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Základní podmínky pro poskytnutí dotace</a:t>
            </a:r>
          </a:p>
          <a:p>
            <a:r>
              <a:rPr lang="cs-CZ" sz="3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zpracování a podání žádosti</a:t>
            </a:r>
          </a:p>
          <a:p>
            <a:r>
              <a:rPr lang="cs-CZ" sz="3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Proces kontroly, hodnocení a výběr projektů </a:t>
            </a:r>
            <a:endParaRPr lang="cs-CZ" sz="3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grpSp>
        <p:nvGrpSpPr>
          <p:cNvPr id="32" name="Skupina 31"/>
          <p:cNvGrpSpPr/>
          <p:nvPr/>
        </p:nvGrpSpPr>
        <p:grpSpPr>
          <a:xfrm>
            <a:off x="628651" y="5910003"/>
            <a:ext cx="8515349" cy="862817"/>
            <a:chOff x="578931" y="5077438"/>
            <a:chExt cx="8588840" cy="847211"/>
          </a:xfrm>
        </p:grpSpPr>
        <p:sp>
          <p:nvSpPr>
            <p:cNvPr id="34" name="Obdélník 33"/>
            <p:cNvSpPr/>
            <p:nvPr/>
          </p:nvSpPr>
          <p:spPr>
            <a:xfrm>
              <a:off x="578931" y="5077438"/>
              <a:ext cx="8588840" cy="847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pic>
          <p:nvPicPr>
            <p:cNvPr id="38" name="Zástupný symbol pro obsah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358" y="5450537"/>
              <a:ext cx="1191875" cy="390686"/>
            </a:xfrm>
            <a:prstGeom prst="rect">
              <a:avLst/>
            </a:prstGeom>
          </p:spPr>
        </p:pic>
      </p:grpSp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16. března 2022</a:t>
            </a:r>
          </a:p>
        </p:txBody>
      </p:sp>
    </p:spTree>
    <p:extLst>
      <p:ext uri="{BB962C8B-B14F-4D97-AF65-F5344CB8AC3E}">
        <p14:creationId xmlns:p14="http://schemas.microsoft.com/office/powerpoint/2010/main" val="32087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pPr algn="ctr"/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Vybrané podmínky pro poskytnutí dotace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55160" y="1056835"/>
            <a:ext cx="8507541" cy="577025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musí být v souladu se Strategií Komunitně vedeného místního rozvoje MAS </a:t>
            </a:r>
            <a:r>
              <a:rPr lang="cs-CZ" sz="14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2014–2020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Stanovy, případně zakladatelská listina </a:t>
            </a:r>
            <a:r>
              <a:rPr lang="cs-CZ" sz="14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případě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že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žadatelem je NNO,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která není zapsaná ve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spolkovém/veřejném rejstříku – zejména oblast f)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lze realizovat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pouze na území MAS </a:t>
            </a:r>
            <a:r>
              <a:rPr lang="cs-CZ" sz="1400" b="1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výjimečně i mimo, připadne-li prospěch z projektu území MAS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zabezpečuje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financování projektu nejprve z vlastních zdrojů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(ex-post financování)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musí být realizován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24 měsíců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 podpisu Dohody o poskytnutí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</a:t>
            </a: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případě, že je žadatelem </a:t>
            </a:r>
            <a:r>
              <a:rPr lang="cs-CZ" sz="14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NNO,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musí se jednat o subjekt s historií alespoň </a:t>
            </a:r>
            <a:r>
              <a:rPr lang="cs-CZ" sz="14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dva roky před podáním Žádosti o dotaci na MAS </a:t>
            </a:r>
            <a:r>
              <a:rPr lang="cs-CZ" sz="14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oblasti, která je předmětem dotace </a:t>
            </a: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64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pPr algn="ctr"/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Vybrané podmínky pro poskytnutí dotace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1237793"/>
            <a:ext cx="8507541" cy="523652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lhůta vázanosti projektu na účel (udržitelnost) 5 let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začíná běžet od data převedení dotace na účet příjemce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je povinen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dodržovat požadavky na publicitu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souladu s </a:t>
            </a:r>
            <a:r>
              <a:rPr lang="it-IT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Příručk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ou</a:t>
            </a:r>
            <a:r>
              <a:rPr lang="it-IT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pro publicitu PRV 2014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–</a:t>
            </a:r>
            <a:r>
              <a:rPr lang="it-IT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2020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(příloha výzvy)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příjemce dotace je povinen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uchovávat veškeré doklady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týkající se poskytnuté dotace, a to po dobu nejméně 10 let od proplacení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více viz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Pravidla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kterými se stanovují podmínky pro poskytování dotace na projekty Programu rozvoje venkova na období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2014–2020</a:t>
            </a:r>
            <a:endParaRPr lang="cs-CZ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41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46" name="TextovéPole 45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3431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710290" y="-242061"/>
            <a:ext cx="8570870" cy="1246036"/>
          </a:xfrm>
        </p:spPr>
        <p:txBody>
          <a:bodyPr>
            <a:normAutofit/>
          </a:bodyPr>
          <a:lstStyle/>
          <a:p>
            <a:r>
              <a:rPr lang="cs-CZ" sz="36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CO NELZE POSKTNOUT DOTACI</a:t>
            </a:r>
            <a:endParaRPr lang="cs-CZ" sz="36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742902"/>
            <a:ext cx="8577238" cy="554369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závlahové systémy včetně těch ve sklenících, fóliovnících a </a:t>
            </a: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kontejnerovnách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 studny včetně průzkumných vrtů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nebudou podporovány projekty, u kterých způsobilé výdaje, ze kterých je stanovena dotace, na stavební a technologické úpravy opláštění budovy přesahují výši 200 000 Kč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pořízení použitého movitého majetku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provozní náklady včetně spotřebního materiálu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daň z přidané hodnoty u plátců DPH za předpokladu, že si mohou DPH nárokovat u finančního úřadu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pořízení technologií, které slouží k výrobě elektrické energie - za technologie sloužící k výrobě elektrické energie se považují technologie, které jsou použity primárně za účelem výroby elektřiny a jsou napojeny do elektrické sítě, vč. v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nitropodnikových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kotle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uhlí, včetně kombinovaných (uhlí/biomasa), kotle na zemní plyn, tepelná čerpadla, systémy nuceného větrání s rekuperací odpadního tepla a instalace solárně-termických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kolektorů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úpravy prostor sloužících pro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sportovní aktivity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tj. sportoviště a zařízení pro sport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Výdaje, ze kterých je stanovena dotace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742902"/>
            <a:ext cx="8577238" cy="554369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5" name="TextovéPole 24"/>
          <p:cNvSpPr txBox="1"/>
          <p:nvPr/>
        </p:nvSpPr>
        <p:spPr>
          <a:xfrm>
            <a:off x="734536" y="1149574"/>
            <a:ext cx="8705852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max. výše způsobilých výdajů, ze kterých je stanovena dotace, je 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/>
            </a:r>
            <a:b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vypočtena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katalogu stavebních prací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znaleckého posudku </a:t>
            </a:r>
            <a:b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(v případě nákupu nemovitostí)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finančních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limitů →</a:t>
            </a:r>
            <a:endParaRPr lang="pl-PL" sz="1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výdaje přesahující uvedená </a:t>
            </a:r>
            <a:b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omezení nelze zahrnout do </a:t>
            </a:r>
            <a:b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způsobilých výdajů, ze kterých</a:t>
            </a:r>
            <a:b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 stanovuje dotace</a:t>
            </a:r>
            <a:endParaRPr lang="pl-PL" sz="1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výdaje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ze kterých je 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stanovena</a:t>
            </a:r>
            <a:b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dotace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mohou vzniknout 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nejdříve</a:t>
            </a:r>
            <a:b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ke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dni podání Žádosti o dotaci</a:t>
            </a:r>
          </a:p>
        </p:txBody>
      </p:sp>
      <p:pic>
        <p:nvPicPr>
          <p:cNvPr id="26" name="Obrázek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361" y="1716146"/>
            <a:ext cx="4675034" cy="1510279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98361" y="3420752"/>
            <a:ext cx="4675034" cy="55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38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896111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zpracování a podání žádosti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1" y="742902"/>
            <a:ext cx="8577238" cy="554369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dotaci je generována z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Portálu farmáře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(podrobný postup viz příloha výzvy a dále)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žadatelé, kteří dosud nemají účet na Portálu farmáře, mohou o přístupové údaje požádat: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osobně na podatelně Regionálního odboru SZIF v Brně, Kotlářská 902/53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prostřednictvím datové schránky nebo e-podatelny s elektronickým podpisem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formulář Žádosti o dotaci má formát editovatelného PDF, které si žadatel stáhne do svého počítače, kde ho vyplňuje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o dotaci se pak podává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elektronické podobě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prostřednictvím Portálu farmáře, vybrané přílohy lze podat i v listinné podobě na MAS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příjem žádostí probíhá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 </a:t>
            </a:r>
            <a:r>
              <a:rPr lang="cs-CZ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15. března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</a:t>
            </a:r>
            <a:r>
              <a:rPr lang="cs-CZ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15. dubna 2022</a:t>
            </a:r>
            <a:endParaRPr lang="cs-CZ" sz="19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 datum podání Žádosti o dotaci se považuje datum podání přes Portál farmáře</a:t>
            </a:r>
          </a:p>
          <a:p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75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Vygenerování žádosti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119174"/>
            <a:ext cx="9144000" cy="486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9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Vygenerování žádosti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673" y="1110260"/>
            <a:ext cx="3170159" cy="505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18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Vygenerování žádosti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991033"/>
            <a:ext cx="9144000" cy="2695125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8978"/>
            <a:ext cx="9144000" cy="2114704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4055" y="5307882"/>
            <a:ext cx="9239693" cy="63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1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Vygenerování žádosti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17109"/>
            <a:ext cx="9144000" cy="4371425"/>
          </a:xfrm>
          <a:prstGeom prst="rect">
            <a:avLst/>
          </a:prstGeom>
        </p:spPr>
      </p:pic>
      <p:sp>
        <p:nvSpPr>
          <p:cNvPr id="28" name="TextovéPole 27"/>
          <p:cNvSpPr txBox="1"/>
          <p:nvPr/>
        </p:nvSpPr>
        <p:spPr>
          <a:xfrm>
            <a:off x="4177700" y="3871106"/>
            <a:ext cx="352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b="1" dirty="0" smtClean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Pozor na výběr odpovídající </a:t>
            </a:r>
            <a:r>
              <a:rPr lang="cs-CZ" sz="1100" b="1" dirty="0" err="1" smtClean="0">
                <a:solidFill>
                  <a:srgbClr val="FF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cxnSp>
        <p:nvCxnSpPr>
          <p:cNvPr id="3" name="Zakřivená spojnice 2"/>
          <p:cNvCxnSpPr/>
          <p:nvPr/>
        </p:nvCxnSpPr>
        <p:spPr>
          <a:xfrm rot="10800000" flipV="1">
            <a:off x="4177701" y="4223657"/>
            <a:ext cx="1056150" cy="452846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2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616559" y="0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Vygenerování žádosti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2265628"/>
            <a:ext cx="9144000" cy="249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DŮLEŽITÉ TERMÍNY 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Zástupný symbol pro obsah 12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70" y="6286595"/>
            <a:ext cx="1743199" cy="571405"/>
          </a:xfrm>
        </p:spPr>
      </p:pic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33" name="Obrázek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640" y="6286595"/>
            <a:ext cx="3458360" cy="570598"/>
          </a:xfrm>
          <a:prstGeom prst="rect">
            <a:avLst/>
          </a:prstGeom>
        </p:spPr>
      </p:pic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7" name="Zástupný symbol pro obsah 29"/>
          <p:cNvSpPr>
            <a:spLocks noGrp="1"/>
          </p:cNvSpPr>
          <p:nvPr>
            <p:ph sz="half" idx="2"/>
          </p:nvPr>
        </p:nvSpPr>
        <p:spPr>
          <a:xfrm>
            <a:off x="578930" y="944999"/>
            <a:ext cx="8470178" cy="463610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cs-CZ" sz="20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Datum vyhlášení výzvy</a:t>
            </a:r>
          </a:p>
          <a:p>
            <a:pPr>
              <a:lnSpc>
                <a:spcPct val="100000"/>
              </a:lnSpc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1. března 2022</a:t>
            </a:r>
            <a:endParaRPr lang="cs-CZ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20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Datum </a:t>
            </a:r>
            <a:r>
              <a:rPr lang="cs-CZ" sz="20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zahájení příjmu žádostí</a:t>
            </a:r>
          </a:p>
          <a:p>
            <a:pPr>
              <a:lnSpc>
                <a:spcPct val="100000"/>
              </a:lnSpc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15.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března 2022</a:t>
            </a:r>
            <a:endParaRPr lang="cs-CZ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(příjem žádostí probíhá elektronicky prostřednictvím Portálu farmáře, vybrané přílohy v listinné podobě lze podat v kanceláři MAS </a:t>
            </a:r>
            <a:r>
              <a:rPr lang="cs-CZ" sz="20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20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Datum </a:t>
            </a:r>
            <a:r>
              <a:rPr lang="cs-CZ" sz="20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ukončení příjmu žádostí</a:t>
            </a:r>
          </a:p>
          <a:p>
            <a:pPr>
              <a:lnSpc>
                <a:spcPct val="100000"/>
              </a:lnSpc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15.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dubna 2022</a:t>
            </a:r>
            <a:endParaRPr lang="cs-CZ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20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Finální termín registrace žádosti na RO SZIF</a:t>
            </a:r>
          </a:p>
          <a:p>
            <a:pPr>
              <a:lnSpc>
                <a:spcPct val="100000"/>
              </a:lnSpc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31.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srpna </a:t>
            </a: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2022</a:t>
            </a:r>
            <a:endParaRPr lang="cs-CZ" sz="2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just"/>
            <a:endParaRPr lang="cs-CZ" sz="14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9" name="Zástupný symbol pro obsah 29"/>
          <p:cNvSpPr txBox="1">
            <a:spLocks/>
          </p:cNvSpPr>
          <p:nvPr/>
        </p:nvSpPr>
        <p:spPr>
          <a:xfrm>
            <a:off x="1950691" y="6424211"/>
            <a:ext cx="3515286" cy="4329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cs-CZ" sz="1100" dirty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Výzva č. </a:t>
            </a:r>
            <a:r>
              <a:rPr lang="cs-CZ" sz="1100" dirty="0" smtClean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2 </a:t>
            </a:r>
            <a:r>
              <a:rPr lang="cs-CZ" sz="1100" dirty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IROP </a:t>
            </a:r>
            <a:r>
              <a:rPr lang="cs-CZ" sz="1100" dirty="0" smtClean="0">
                <a:latin typeface="Corbel" panose="020B0503020204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Investice do infrastruktury pro základní a střední vzdělávání</a:t>
            </a:r>
            <a:endParaRPr lang="cs-CZ" sz="1100" dirty="0">
              <a:latin typeface="Corbel" panose="020B0503020204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3" name="Obdélník 52"/>
          <p:cNvSpPr/>
          <p:nvPr/>
        </p:nvSpPr>
        <p:spPr>
          <a:xfrm>
            <a:off x="567896" y="6120386"/>
            <a:ext cx="8588840" cy="7368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30" name="Skupina 29"/>
          <p:cNvGrpSpPr/>
          <p:nvPr/>
        </p:nvGrpSpPr>
        <p:grpSpPr>
          <a:xfrm>
            <a:off x="628651" y="5910003"/>
            <a:ext cx="8515349" cy="862817"/>
            <a:chOff x="578931" y="5077438"/>
            <a:chExt cx="8588840" cy="847211"/>
          </a:xfrm>
        </p:grpSpPr>
        <p:sp>
          <p:nvSpPr>
            <p:cNvPr id="32" name="Obdélník 31"/>
            <p:cNvSpPr/>
            <p:nvPr/>
          </p:nvSpPr>
          <p:spPr>
            <a:xfrm>
              <a:off x="578931" y="5077438"/>
              <a:ext cx="8588840" cy="847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pic>
          <p:nvPicPr>
            <p:cNvPr id="34" name="Zástupný symbol pro obsah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358" y="5450537"/>
              <a:ext cx="1191875" cy="390686"/>
            </a:xfrm>
            <a:prstGeom prst="rect">
              <a:avLst/>
            </a:prstGeom>
          </p:spPr>
        </p:pic>
      </p:grpSp>
      <p:pic>
        <p:nvPicPr>
          <p:cNvPr id="38" name="Zástupný symbol pro obsah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39" name="TextovéPole 38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6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16. března 2022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68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616559" y="0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Vygenerování žádosti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359161"/>
            <a:ext cx="9144003" cy="4610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5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616559" y="0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Přílohy žádosti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70" y="1103375"/>
            <a:ext cx="9144000" cy="3856318"/>
          </a:xfrm>
          <a:prstGeom prst="rect">
            <a:avLst/>
          </a:prstGeom>
        </p:spPr>
      </p:pic>
      <p:sp>
        <p:nvSpPr>
          <p:cNvPr id="27" name="TextovéPole 26"/>
          <p:cNvSpPr txBox="1"/>
          <p:nvPr/>
        </p:nvSpPr>
        <p:spPr>
          <a:xfrm>
            <a:off x="620969" y="5089031"/>
            <a:ext cx="893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+ specifické přílohy (čl. 20, oblasti a, b, e, f), nepovinné přílohy</a:t>
            </a: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6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616559" y="0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Instruktážní list formuláře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6" name="Obrázek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3394"/>
            <a:ext cx="9144000" cy="441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2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POZNÁMKY K VYPLŇOVÁNÍ ŽÁDOSTI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28650" y="1278494"/>
            <a:ext cx="7886700" cy="435133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srozumitelný text bez pravopisných chyb</a:t>
            </a:r>
          </a:p>
          <a:p>
            <a:pPr lvl="0">
              <a:lnSpc>
                <a:spcPct val="110000"/>
              </a:lnSpc>
              <a:spcAft>
                <a:spcPts val="600"/>
              </a:spcAft>
            </a:pPr>
            <a:r>
              <a:rPr lang="pl-PL" sz="19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List </a:t>
            </a:r>
            <a:r>
              <a:rPr lang="pl-PL" sz="19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B2</a:t>
            </a:r>
            <a:r>
              <a:rPr lang="pl-PL" sz="1900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pl-PL" sz="19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Popis projektu </a:t>
            </a:r>
            <a:endParaRPr lang="pl-PL" sz="1900" b="1" dirty="0" smtClean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0">
              <a:lnSpc>
                <a:spcPct val="110000"/>
              </a:lnSpc>
              <a:spcAft>
                <a:spcPts val="600"/>
              </a:spcAft>
            </a:pPr>
            <a:r>
              <a:rPr lang="cs-CZ" sz="1900" dirty="0" smtClean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</a:t>
            </a:r>
            <a:r>
              <a:rPr lang="cs-CZ" sz="19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si zvolí podporu dle: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režimu nezakládající veřejnou podporu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režimu de </a:t>
            </a:r>
            <a:r>
              <a:rPr lang="cs-CZ" sz="1600" b="1" dirty="0" err="1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minimis</a:t>
            </a:r>
            <a:r>
              <a:rPr lang="cs-CZ" sz="160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(převažuje) </a:t>
            </a: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– max. výše této podpory za tři po sobě jdoucí účetní období je 200 000 EUR (možné zkontrolovat v </a:t>
            </a: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Registru podpor de </a:t>
            </a:r>
            <a:r>
              <a:rPr lang="cs-CZ" sz="1600" dirty="0" err="1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minimis</a:t>
            </a: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pl-PL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režim podpory nelze po zaregistrování na RO SZIF měnit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 zahrnuje výdaje na oblast – zobrazí se možnost pro vybraný režim podpory, žadatel vybere jednu (příp. více oblastí) -&gt;musí se však jednat o </a:t>
            </a:r>
            <a:r>
              <a:rPr lang="cs-CZ" sz="160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jeden funkční celek!</a:t>
            </a:r>
          </a:p>
          <a:p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32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POZNÁMKY K VYPLŇOVÁNÍ ŽÁDOSTI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28650" y="1333085"/>
            <a:ext cx="78867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r>
              <a:rPr lang="pl-PL" sz="1900" b="1" dirty="0">
                <a:solidFill>
                  <a:srgbClr val="CA4F1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B3</a:t>
            </a:r>
            <a:r>
              <a:rPr lang="pl-PL" sz="1900" dirty="0">
                <a:solidFill>
                  <a:srgbClr val="CA4F1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l-PL" sz="1900" b="1" dirty="0">
                <a:solidFill>
                  <a:srgbClr val="CA4F1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Zakázky</a:t>
            </a:r>
            <a:endParaRPr lang="pl-PL" sz="1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Specifikace druhu zadavatele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výběr z číselníku: „Jiný, který není definován v ZVZ / ZZVZ“ – pokud žadatel není veřejný či zadavatel dotované zakázky 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„Veřejný“ - ČR, státní příspěvková organizace, územní samosprávný celek, či právnická osoba založena, zřízena nebo ovládána jiným veřejným subjektem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„Dotovaný (dle ZVZ) / zadavatel dotované VZ (ZZVZ)“ - právnická nebo fyzická osoba, která k úhradě nadlimitní nebo podlimitní veřejné zakázky použije více než 50 % peněžních prostředků z veřejných zdrojů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zakázka řešena cenovým marketingem/více cenovými marketingy nebo přímým nákupem?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CM: jedna zakázka =/&lt; než 2 000 000,- Kč bez DPH v případě zakázky na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dodávky a/nebo služby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nebo 6 000 000,- Kč bez DPH v případě zakázky na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stavební práce</a:t>
            </a:r>
          </a:p>
          <a:p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POZNÁMKY K VYPLŇOVÁNÍ ŽÁDOSTI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96339" y="1434338"/>
            <a:ext cx="7886700" cy="462020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List E1 Preferenční kriteria – žadatel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vyplní požadované bodové hodnocení za jednotlivá kritéria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některá kritéria vyžadují doložení zvláštních příloh (viz </a:t>
            </a:r>
            <a:r>
              <a:rPr lang="cs-CZ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6)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nedoložení těchto příloh nepovede k ukončení administrace žádosti, ale žadatel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ztratí nárok na bodové zvýhodnění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rámci daných preferenčních kritérií</a:t>
            </a:r>
            <a:endParaRPr lang="cs-CZ" sz="11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List E2</a:t>
            </a:r>
            <a:r>
              <a:rPr lang="pl-PL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pt-BR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Preferenční kriteria přidělená MAS</a:t>
            </a:r>
            <a:endParaRPr lang="pl-PL" b="1" dirty="0">
              <a:solidFill>
                <a:prstClr val="black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tento list žadatel nevyplňuje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G Čestná prohlášení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vzít na vědomí, co prohlašuji a k čemu se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zavazuji</a:t>
            </a:r>
            <a:endParaRPr lang="cs-CZ" sz="11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se na MAS </a:t>
            </a:r>
            <a:r>
              <a:rPr lang="cs-CZ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i na Regionální odbor SZIF v Brně zasílá prostřednictvím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Portálu farmáře</a:t>
            </a:r>
            <a:endParaRPr lang="cs-CZ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08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POZNÁMKY K VYPLŇOVÁNÍ ŽÁDOSTI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96339" y="1434338"/>
            <a:ext cx="7886700" cy="4620201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List E1 Preferenční kriteria – žadatel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vyplní požadované bodové hodnocení za jednotlivá kritéria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některá kritéria vyžadují doložení zvláštních příloh (viz </a:t>
            </a:r>
            <a:r>
              <a:rPr lang="cs-CZ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6)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nedoložení těchto příloh nepovede k ukončení administrace žádosti, ale žadatel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ztratí nárok na bodové zvýhodnění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rámci daných preferenčních kritérií</a:t>
            </a:r>
            <a:endParaRPr lang="cs-CZ" sz="11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l-PL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List E2</a:t>
            </a:r>
            <a:r>
              <a:rPr lang="pl-PL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pt-BR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Preferenční kriteria přidělená MAS</a:t>
            </a:r>
            <a:endParaRPr lang="pl-PL" b="1" dirty="0">
              <a:solidFill>
                <a:prstClr val="black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tento list žadatel nevyplňuje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G Čestná prohlášení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vzít na vědomí, co prohlašuji a k čemu se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zavazuji</a:t>
            </a:r>
            <a:endParaRPr lang="cs-CZ" sz="11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se na MAS </a:t>
            </a:r>
            <a:r>
              <a:rPr lang="cs-CZ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i na Regionální odbor SZIF v Brně zasílá prostřednictvím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Portálu farmáře</a:t>
            </a:r>
            <a:endParaRPr lang="cs-CZ" b="1" dirty="0">
              <a:solidFill>
                <a:srgbClr val="CA4F1B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Pohořelice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13. května 2021</a:t>
            </a:r>
            <a:endParaRPr lang="cs-CZ" sz="1100" dirty="0">
              <a:solidFill>
                <a:srgbClr val="333333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Preferenční kritéria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8537" y="1441673"/>
            <a:ext cx="9262528" cy="484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75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Odeslání žádosti na MAS</a:t>
            </a:r>
            <a:b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5" name="TextovéPole 24"/>
          <p:cNvSpPr txBox="1"/>
          <p:nvPr/>
        </p:nvSpPr>
        <p:spPr>
          <a:xfrm>
            <a:off x="479510" y="1201531"/>
            <a:ext cx="8658004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 nahrání žádosti a všech příloh je status „Připraveno k podání“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9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9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9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pokračuje na tlačítko „Podat žádost“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9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9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9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Tímto krokem je Žádost úspěšně odeslána, žadatel pokračuje na odeslaná podání – zde je potvrzení o odeslání</a:t>
            </a:r>
          </a:p>
        </p:txBody>
      </p:sp>
      <p:pic>
        <p:nvPicPr>
          <p:cNvPr id="26" name="Obrázek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559" y="1876101"/>
            <a:ext cx="3181350" cy="819150"/>
          </a:xfrm>
          <a:prstGeom prst="rect">
            <a:avLst/>
          </a:prstGeom>
        </p:spPr>
      </p:pic>
      <p:pic>
        <p:nvPicPr>
          <p:cNvPr id="27" name="Obrázek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450" y="3216265"/>
            <a:ext cx="8591550" cy="1076325"/>
          </a:xfrm>
          <a:prstGeom prst="rect">
            <a:avLst/>
          </a:prstGeom>
        </p:spPr>
      </p:pic>
      <p:pic>
        <p:nvPicPr>
          <p:cNvPr id="28" name="Obrázek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559" y="5108337"/>
            <a:ext cx="2095727" cy="667590"/>
          </a:xfrm>
          <a:prstGeom prst="rect">
            <a:avLst/>
          </a:prstGeom>
        </p:spPr>
      </p:pic>
      <p:sp>
        <p:nvSpPr>
          <p:cNvPr id="29" name="TextovéPole 28"/>
          <p:cNvSpPr txBox="1"/>
          <p:nvPr/>
        </p:nvSpPr>
        <p:spPr>
          <a:xfrm>
            <a:off x="710309" y="5814103"/>
            <a:ext cx="862569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Status „Ve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zpracování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čeká na vyřízení MAS“ – </a:t>
            </a:r>
            <a:r>
              <a:rPr lang="cs-CZ" sz="19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pdf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je pouze ke čtení</a:t>
            </a:r>
            <a:endParaRPr lang="cs-CZ" sz="19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3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Administrativní kontrola a kontrola přijatelnosti 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30" name="TextovéPole 29"/>
          <p:cNvSpPr txBox="1"/>
          <p:nvPr/>
        </p:nvSpPr>
        <p:spPr>
          <a:xfrm>
            <a:off x="485996" y="1166313"/>
            <a:ext cx="8658004" cy="5103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kontrola formálních náležitostí, obsahové správnosti a přijatelnosti projektu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kontrolu každého projektu provádějí nezávisle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dva hodnotitelé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 řad pracovníků kanceláře MAS Podbrněnsko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případě, že budou při kontrole zjištěny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nenapravitelné nedostatky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 vyřazena z dalšího procesu administrace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napravitelné nedostatky (příp. chybějící údaje)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je vyzván k nápravě s pevně daným termínem pro doplnění, který nesmí být kratší než 5 pracovních dnů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opravu může žadatel provést max. dvakrát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proti výsledku této fáze hodnocení, stejně jako proti výsledku další fáze hodnocení (věcného hodnocení), lze podat žádost o přezkum</a:t>
            </a:r>
          </a:p>
        </p:txBody>
      </p:sp>
    </p:spTree>
    <p:extLst>
      <p:ext uri="{BB962C8B-B14F-4D97-AF65-F5344CB8AC3E}">
        <p14:creationId xmlns:p14="http://schemas.microsoft.com/office/powerpoint/2010/main" val="99487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1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1 Podpora činnosti subjektů působících v odvětví zemědělství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Alokace: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1 769 303,-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Kč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žadatelé: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zemědělští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podnikatelé (k datu podání žádosti evidovaní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Evidenci zemědělského podnikatele)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výdaje: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stavby, stroje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technologie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 rostlinné 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živočišné výrobě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školkařské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produkci; nákup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nemovitosti (max. 10 % celkové výše výdajů)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Velikost výdajů </a:t>
            </a: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projektu:	</a:t>
            </a:r>
            <a:endParaRPr lang="cs-CZ" sz="20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000 – 1 000 000 Kč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Výše dotace: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 (60 % mladý začínající zemědělec)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8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Pohořelice 16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7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Věcné hodnocení a výběr projektů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30" name="TextovéPole 29"/>
          <p:cNvSpPr txBox="1"/>
          <p:nvPr/>
        </p:nvSpPr>
        <p:spPr>
          <a:xfrm>
            <a:off x="485996" y="1166313"/>
            <a:ext cx="8658004" cy="456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probíhá podle předem daných preferenčních kritérií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hodnocení každého projektu provádějí nezávisle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dva hodnotitelé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zvolení z členů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Výběrové komise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MAS </a:t>
            </a:r>
            <a:r>
              <a:rPr lang="cs-CZ" sz="19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endParaRPr lang="cs-CZ" sz="19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jednotlivé Žádosti o dotaci jsou na jednání Výběrové komise seřazeny sestupně dle získaného bodového hodnocení</a:t>
            </a:r>
            <a:b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(nutno splnit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minimální bodovou hranici </a:t>
            </a:r>
            <a:r>
              <a:rPr lang="cs-CZ" sz="1900" b="1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40 bodů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jinak je žádost vyřazena z dalšího procesu hodnocení)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výběr projektů následně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schvaluje Výkonná rada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MAS </a:t>
            </a:r>
            <a:r>
              <a:rPr lang="cs-CZ" sz="19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endParaRPr lang="cs-CZ" sz="19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podrobný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podání žádosti, hodnocení a výběru projektů, včetně lhůt pro provedení jednotlivých úkonů, je popsán v přílohách výzvy: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příl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č. 6 Interní postupy MAS </a:t>
            </a: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pro integrované projekty CLLD PRV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příl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č. 7 Pravidla, kterými se stanovují podmínky pro poskytování dotace na projekty Programu rozvoje venkova na období 2014–2020 (dále jen „Pravidla“)</a:t>
            </a:r>
          </a:p>
        </p:txBody>
      </p:sp>
    </p:spTree>
    <p:extLst>
      <p:ext uri="{BB962C8B-B14F-4D97-AF65-F5344CB8AC3E}">
        <p14:creationId xmlns:p14="http://schemas.microsoft.com/office/powerpoint/2010/main" val="36454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po výběru projektů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160" y="1536718"/>
            <a:ext cx="8389797" cy="4351258"/>
          </a:xfrm>
          <a:prstGeom prst="rect">
            <a:avLst/>
          </a:prstGeom>
        </p:spPr>
      </p:pic>
      <p:sp>
        <p:nvSpPr>
          <p:cNvPr id="26" name="TextovéPole 25"/>
          <p:cNvSpPr txBox="1"/>
          <p:nvPr/>
        </p:nvSpPr>
        <p:spPr>
          <a:xfrm>
            <a:off x="555160" y="1138920"/>
            <a:ext cx="8658004" cy="388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 kontrole na MAS je žádost v některém z následujících stavů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04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Postup po výběru projektů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7" name="TextovéPole 26"/>
          <p:cNvSpPr txBox="1"/>
          <p:nvPr/>
        </p:nvSpPr>
        <p:spPr>
          <a:xfrm>
            <a:off x="555160" y="1113952"/>
            <a:ext cx="8658004" cy="520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 výběru projektů MAS vybrané žádosti včetně verifikovaných příloh elektronicky podepíše a předá žadateli nejpozději </a:t>
            </a:r>
            <a:r>
              <a:rPr lang="cs-CZ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24. srpna 2022</a:t>
            </a:r>
            <a:endParaRPr lang="cs-CZ" sz="19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 žádost včetně příloh pošle přes svůj účet na Portálu 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farmáře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Regionální odbor SZIF v Brně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nejpozději do </a:t>
            </a:r>
            <a:r>
              <a:rPr lang="cs-CZ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31. srpna 2022</a:t>
            </a:r>
            <a:endParaRPr lang="cs-CZ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velikost jednoho dokumentu nahrávaného na Portál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farmáře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je max. 10 MB</a:t>
            </a:r>
            <a:b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</a:b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(např. naskenovanou projektovou dokumentaci je tedy lépe rozdělit a nahrát zvlášť její jednotlivé části)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vybrané přílohy může žadatel předložit v listinné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podobě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zaregistrování žádosti bude žadatel informován prostřednictvím Portálu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farmáře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Regionálním odboru SZIF proběhne závěrečné ověření Žádosti o dotaci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nejprve hodnoceny </a:t>
            </a:r>
            <a:r>
              <a:rPr lang="cs-CZ" sz="1600" u="sng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žádosti bez výběrového řízení (malý cenový marketing)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SZIF s žadateli komunikuje prostřednictvím Portálu farmáře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důrazně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doporučujeme aktivovat si zasílání notifikačních zpráv na e-mail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(návod viz příloha výzvy)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nedodržení termínu je nejčastějším důvodem k vyřazení žádosti </a:t>
            </a:r>
          </a:p>
        </p:txBody>
      </p:sp>
    </p:spTree>
    <p:extLst>
      <p:ext uri="{BB962C8B-B14F-4D97-AF65-F5344CB8AC3E}">
        <p14:creationId xmlns:p14="http://schemas.microsoft.com/office/powerpoint/2010/main" val="185338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Odeslání žádosti na RO SZIF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5" name="Obdélník 24"/>
          <p:cNvSpPr/>
          <p:nvPr/>
        </p:nvSpPr>
        <p:spPr>
          <a:xfrm>
            <a:off x="616559" y="1068266"/>
            <a:ext cx="8127107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 kontrole na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MAS dále posílá žadatel Žádost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SZIF (s elektronickým podpisem)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schránky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přijde žadateli 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Potvrzení o přijetí</a:t>
            </a:r>
          </a:p>
        </p:txBody>
      </p:sp>
      <p:pic>
        <p:nvPicPr>
          <p:cNvPr id="26" name="Obrázek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4436" y="2645008"/>
            <a:ext cx="4683023" cy="338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11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Zadávání zakázek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7" name="TextovéPole 26"/>
          <p:cNvSpPr txBox="1"/>
          <p:nvPr/>
        </p:nvSpPr>
        <p:spPr>
          <a:xfrm>
            <a:off x="578930" y="1092405"/>
            <a:ext cx="8658004" cy="4778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podrobně popsáno v Pravidlech pro žadatele a v Příručce pro zadávání veřejných zakázek Programu rozvoje venkova na období 2014-2020 (dále jen „Příručka pro zadávání VZ“)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zadavatelé podle § 4 odst. 1 až 3 Zákona č. 134/2016 Sb. (Zákon o zadávání veřejných zakázek) postupují podle tohoto zákona</a:t>
            </a:r>
          </a:p>
          <a:p>
            <a:pPr marL="171450" indent="-1714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9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Finanční limity pro zadávání zakázek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1) 	Předpokládaná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hodnota samostatné zakázky na stavební práce, dodávky či 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služby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max. 20 000 Kč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(bez DPH)</a:t>
            </a:r>
          </a:p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dodavatele lze vybrat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napřímo,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max. do výše 100 000 Kč bez DPH v součtu samostatných zakázek na projekt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2) 	Předpokládaná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hodnota zakázky </a:t>
            </a:r>
            <a:r>
              <a:rPr lang="cs-CZ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max. 500 </a:t>
            </a:r>
            <a:r>
              <a:rPr lang="cs-CZ" sz="19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000 Kč </a:t>
            </a:r>
            <a:r>
              <a:rPr lang="cs-CZ" sz="19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bez </a:t>
            </a:r>
            <a:r>
              <a:rPr lang="cs-CZ" sz="19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DPH = </a:t>
            </a:r>
            <a:r>
              <a:rPr lang="cs-CZ" sz="19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malý CM</a:t>
            </a:r>
          </a:p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tzv.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cenový marketing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(tabulka s uvedením alespoň 3 dodavatelů, která srozumitelně poskytne srovnatelný cenový přehled) nebo průzkum trhu přes Elektronické tržiště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18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Zadávání zakázek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sp>
        <p:nvSpPr>
          <p:cNvPr id="27" name="TextovéPole 26"/>
          <p:cNvSpPr txBox="1"/>
          <p:nvPr/>
        </p:nvSpPr>
        <p:spPr>
          <a:xfrm>
            <a:off x="485996" y="1041979"/>
            <a:ext cx="8658004" cy="538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údaje v tabulce cenového marketingu musí být podloženy písemnou nebo e-mailovou nabídkou dodavatele nebo vytištěným údajem z internetové nabídky firmy</a:t>
            </a:r>
          </a:p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zadavatel zadá zakázku nejnižší cenové nabídce</a:t>
            </a:r>
          </a:p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CM se dokládá až při </a:t>
            </a:r>
            <a:r>
              <a:rPr lang="cs-CZ" sz="1600" b="1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</a:t>
            </a:r>
            <a:endParaRPr lang="cs-CZ" sz="1600" b="1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3) Předpokládaná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hodnota zakázky přesahuje nebo je rovna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500 000 Kč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bez DPH a zároveň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max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2 000 000 Kč bez DPH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(dodávky a/nebo služby) nebo do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6 000 000 Kč bez DPH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stavební práce) = </a:t>
            </a:r>
            <a:r>
              <a:rPr lang="cs-CZ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velký CM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CM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 dokládá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 56. kalendářního dne na MAS, do </a:t>
            </a:r>
            <a:r>
              <a:rPr lang="pl-PL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70.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kalendářního dne</a:t>
            </a:r>
            <a:r>
              <a:rPr lang="pl-PL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pl-PL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od registrace na </a:t>
            </a:r>
            <a:r>
              <a:rPr lang="pl-PL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SZIF</a:t>
            </a:r>
          </a:p>
          <a:p>
            <a:pPr marL="95250" lvl="1" indent="-95250">
              <a:lnSpc>
                <a:spcPct val="110000"/>
              </a:lnSpc>
              <a:spcAft>
                <a:spcPts val="600"/>
              </a:spcAft>
            </a:pPr>
            <a:r>
              <a:rPr lang="pl-PL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4)</a:t>
            </a:r>
            <a:r>
              <a:rPr lang="pl-PL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předpokládaná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hodnota zakázky činí více než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2 000 000 Kč </a:t>
            </a: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bez DPH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(dodávky a služby), resp.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6 000 000 Kč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(stavební práce)</a:t>
            </a:r>
          </a:p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zakázku je nutné zadat </a:t>
            </a:r>
            <a:r>
              <a:rPr lang="cs-CZ" sz="160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 otevřené výzvě nebo na elektronickém tržišti</a:t>
            </a:r>
          </a:p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opět je třeba dodržet povinné náležitosti oznámení výběrového řízení (vzorový  formulář oznámení výběrového řízení – zadávacích podmínek je přílohou Příručky pro zadávání VZ</a:t>
            </a:r>
          </a:p>
          <a:p>
            <a:pPr marL="742950" lvl="1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možnost zdarma využít aplikaci </a:t>
            </a:r>
            <a:r>
              <a:rPr lang="cs-CZ" sz="1600" b="1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Veřejné zakázky PRV </a:t>
            </a:r>
            <a:r>
              <a:rPr lang="cs-CZ" sz="1600" dirty="0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</a:t>
            </a:r>
            <a:r>
              <a:rPr lang="cs-CZ" sz="1600" dirty="0" err="1">
                <a:solidFill>
                  <a:prstClr val="black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eAGRI</a:t>
            </a:r>
            <a:endParaRPr lang="cs-CZ" sz="1600" dirty="0">
              <a:solidFill>
                <a:prstClr val="black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1246036"/>
          </a:xfrm>
        </p:spPr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Veřejné zakázky v </a:t>
            </a:r>
            <a:r>
              <a:rPr lang="cs-CZ" sz="32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prv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25" name="Obrázek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5343"/>
            <a:ext cx="9144000" cy="416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2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2507460" y="232853"/>
            <a:ext cx="4878706" cy="1246036"/>
          </a:xfrm>
        </p:spPr>
        <p:txBody>
          <a:bodyPr>
            <a:normAutofit/>
          </a:bodyPr>
          <a:lstStyle/>
          <a:p>
            <a:r>
              <a:rPr lang="cs-CZ" sz="32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Děkuji za pozornost</a:t>
            </a:r>
            <a:endParaRPr lang="cs-CZ" sz="32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sp>
        <p:nvSpPr>
          <p:cNvPr id="41" name="TextovéPole 40"/>
          <p:cNvSpPr txBox="1"/>
          <p:nvPr/>
        </p:nvSpPr>
        <p:spPr>
          <a:xfrm>
            <a:off x="5502389" y="6466074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žadatele v rámci výzvy PRV č. 6, Pohořelice 16. března 2022</a:t>
            </a:r>
          </a:p>
        </p:txBody>
      </p:sp>
      <p:pic>
        <p:nvPicPr>
          <p:cNvPr id="46" name="Zástupný symbol pro obsah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24" y="6396219"/>
            <a:ext cx="1181677" cy="397883"/>
          </a:xfrm>
          <a:prstGeom prst="rect">
            <a:avLst/>
          </a:prstGeom>
        </p:spPr>
      </p:pic>
      <p:pic>
        <p:nvPicPr>
          <p:cNvPr id="47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9" y="6264000"/>
            <a:ext cx="3781802" cy="59400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214" y="1962557"/>
            <a:ext cx="7400260" cy="4330803"/>
          </a:xfrm>
          <a:prstGeom prst="rect">
            <a:avLst/>
          </a:prstGeom>
        </p:spPr>
      </p:pic>
      <p:sp>
        <p:nvSpPr>
          <p:cNvPr id="2" name="TextovéPole 1"/>
          <p:cNvSpPr txBox="1"/>
          <p:nvPr/>
        </p:nvSpPr>
        <p:spPr>
          <a:xfrm>
            <a:off x="1295334" y="1420511"/>
            <a:ext cx="740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w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eb: 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7"/>
              </a:rPr>
              <a:t>www.podbrnensko.cz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r>
              <a:rPr lang="cs-CZ" dirty="0" smtClean="0"/>
              <a:t>				</a:t>
            </a:r>
            <a:r>
              <a:rPr lang="cs-CZ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FB</a:t>
            </a:r>
            <a:r>
              <a:rPr lang="cs-CZ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: MAS </a:t>
            </a:r>
            <a:r>
              <a:rPr lang="cs-CZ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Podbrněnsko</a:t>
            </a:r>
            <a:endParaRPr lang="cs-CZ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7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1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1 Podpora činnosti subjektů působících v odvětví zemědělství</a:t>
            </a:r>
          </a:p>
          <a:p>
            <a:pPr marL="271463" lvl="1" indent="-184150">
              <a:lnSpc>
                <a:spcPct val="100000"/>
              </a:lnSpc>
              <a:spcAft>
                <a:spcPts val="600"/>
              </a:spcAft>
            </a:pP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Finanční limity na vybrané výdaje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: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8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Pohořelice 16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9657" y="1417899"/>
            <a:ext cx="4741657" cy="471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9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2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 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Podpora činnosti nezemědělských subjektů na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venkově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Alokace: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	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2 296 798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,- Kč</a:t>
            </a: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Oprávnění žadatelé: </a:t>
            </a:r>
            <a:r>
              <a:rPr lang="cs-CZ" sz="18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  <a:endParaRPr lang="cs-CZ" sz="18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podnikatelské subjekty (FO a PO) – </a:t>
            </a:r>
            <a:r>
              <a:rPr lang="cs-CZ" sz="1600" dirty="0" err="1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mikropodniky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a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malé podniky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 venkovských oblastech, jakož i zemědělci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bez ohledu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na velikost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podniku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Způsobilé výdaje: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</a:t>
            </a:r>
          </a:p>
          <a:p>
            <a:pPr lvl="1" algn="just">
              <a:lnSpc>
                <a:spcPct val="100000"/>
              </a:lnSpc>
              <a:spcAft>
                <a:spcPts val="600"/>
              </a:spcAft>
            </a:pP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stavební obnova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(přestavba, modernizace, statické zabezpečení) či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nová výstavba provozovny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kanceláře (včetně nezbytného zázemí pro zaměstnance) či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malokapacitního ubytovacího zařízení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(včetně stravování a dalších budov a ploch v rámci turistické infrastruktury, sportoviště a příslušné zázemí),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 algn="just">
              <a:lnSpc>
                <a:spcPct val="100000"/>
              </a:lnSpc>
              <a:spcAft>
                <a:spcPts val="600"/>
              </a:spcAft>
            </a:pP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pořízení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strojů, technologií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 </a:t>
            </a:r>
            <a:r>
              <a:rPr lang="cs-CZ" sz="1600" b="1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dalšího vybavení 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sloužícího pro nezemědělskou činnost (nákup zařízení, užitkových vozů kategorie N1, vybavení, hardware, software) v souvislosti s projektem (včetně montáže a zkoušky před uvedením pořizovaného majetku do stavu způsobilého k užívání)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Pohořelice 16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2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 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Podpora činnosti nezemědělských subjektů na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venkově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8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doplňující výdaje 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= úprava povrchů, náklady na výstavbu odstavných a parkovacích stání, oplocení, nákup a výsadba doprovodné zeleně (max. 30% výdajů, ze kterých je stanovena dotace)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nákup nemovitosti (max. 10 % celkové výše výdajů)</a:t>
            </a:r>
          </a:p>
          <a:p>
            <a:pPr marL="271463" lvl="1" indent="-271463"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Velikost výdajů projektu:	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50 000 – 1 000 000 Kč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0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Výše dotace:</a:t>
            </a:r>
            <a:r>
              <a:rPr lang="cs-CZ" sz="18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		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25 % - velký podnik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35 % - střední podnik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45 % - malé a </a:t>
            </a:r>
            <a:r>
              <a:rPr lang="cs-CZ" sz="16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mikropodniky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8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5, Pohořelice 16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2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 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Podpora činnosti nezemědělských subjektů na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venkově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Dle Pravidel mohu čerpat podporu podnikatelské subjekty spadající do 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vybraných </a:t>
            </a:r>
            <a:r>
              <a:rPr lang="cs-CZ" sz="1600" b="1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sekcií</a:t>
            </a: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klasifikace CZ NACE: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just">
              <a:lnSpc>
                <a:spcPct val="100000"/>
              </a:lnSpc>
            </a:pP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Konkrétní přehled činnosti dle sekcí naleznete na stránkách výzvy: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  <a:hlinkClick r:id="rId3"/>
              </a:rPr>
              <a:t>Příloha č. 8 Klasifikace ekonomických činností (CZ-NACE) </a:t>
            </a: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6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, Pohořelice 16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7"/>
          <a:srcRect l="1654" t="8218" r="1348" b="3302"/>
          <a:stretch/>
        </p:blipFill>
        <p:spPr>
          <a:xfrm>
            <a:off x="1240971" y="1839686"/>
            <a:ext cx="7447914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1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4"/>
          <p:cNvSpPr>
            <a:spLocks noGrp="1"/>
          </p:cNvSpPr>
          <p:nvPr>
            <p:ph type="title"/>
          </p:nvPr>
        </p:nvSpPr>
        <p:spPr>
          <a:xfrm>
            <a:off x="573130" y="1"/>
            <a:ext cx="8570870" cy="949072"/>
          </a:xfrm>
        </p:spPr>
        <p:txBody>
          <a:bodyPr>
            <a:normAutofit/>
          </a:bodyPr>
          <a:lstStyle/>
          <a:p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Zaměření výzvy – </a:t>
            </a:r>
            <a:r>
              <a:rPr lang="cs-CZ" sz="4000" cap="all" dirty="0" err="1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4000" cap="all" dirty="0" smtClean="0">
                <a:solidFill>
                  <a:srgbClr val="F59D27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2</a:t>
            </a:r>
            <a:endParaRPr lang="cs-CZ" sz="4000" cap="all" dirty="0">
              <a:solidFill>
                <a:srgbClr val="F59D27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" y="0"/>
            <a:ext cx="555159" cy="6858000"/>
          </a:xfrm>
          <a:prstGeom prst="rect">
            <a:avLst/>
          </a:prstGeom>
          <a:solidFill>
            <a:srgbClr val="C94D1C"/>
          </a:solidFill>
          <a:ln>
            <a:solidFill>
              <a:srgbClr val="C94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Zástupný symbol pro obsah 29"/>
          <p:cNvSpPr>
            <a:spLocks noGrp="1"/>
          </p:cNvSpPr>
          <p:nvPr>
            <p:ph sz="half" idx="2"/>
          </p:nvPr>
        </p:nvSpPr>
        <p:spPr>
          <a:xfrm>
            <a:off x="574264" y="718482"/>
            <a:ext cx="8470178" cy="5530691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cs-CZ" sz="1800" b="1" dirty="0" err="1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Fiche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2 </a:t>
            </a:r>
            <a:r>
              <a:rPr lang="cs-CZ" sz="1800" b="1" dirty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Podpora činnosti nezemědělských subjektů na </a:t>
            </a:r>
            <a:r>
              <a:rPr lang="cs-CZ" sz="1800" b="1" dirty="0" smtClean="0">
                <a:solidFill>
                  <a:srgbClr val="CA4F1B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venkově</a:t>
            </a:r>
          </a:p>
          <a:p>
            <a:pPr marL="271463" lvl="1" indent="-184150">
              <a:lnSpc>
                <a:spcPct val="100000"/>
              </a:lnSpc>
              <a:spcAft>
                <a:spcPts val="600"/>
              </a:spcAft>
            </a:pP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Finanční limity na vybrané výdaje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cs-CZ" sz="1600" b="1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 smtClean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algn="just">
              <a:lnSpc>
                <a:spcPct val="100000"/>
              </a:lnSpc>
            </a:pPr>
            <a:r>
              <a:rPr lang="cs-CZ" sz="1600" b="1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Další podmínky: </a:t>
            </a:r>
          </a:p>
          <a:p>
            <a:pPr lvl="1" algn="just">
              <a:lnSpc>
                <a:spcPct val="10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Dotaci </a:t>
            </a:r>
            <a:r>
              <a:rPr lang="cs-CZ" sz="1600" u="sng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nelze</a:t>
            </a: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poskytnout na: podnikání v oblasti dotačního poradenství, nákup zemědělských a lesnických strojů (zejména strojů označených kategorií T, C, R, S – traktory a ostatní zemědělské nebo lesnické stroje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  <a:p>
            <a:pPr lvl="1" algn="just">
              <a:lnSpc>
                <a:spcPct val="10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ubytovací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zařízení: min. 6, max. 40 lůžek, nutnost přihlásit se k poplatkové povinnosti nejpozději k datu podání </a:t>
            </a:r>
            <a:r>
              <a:rPr lang="cs-CZ" sz="1600" dirty="0" err="1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ŽoPl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</a:p>
          <a:p>
            <a:pPr lvl="1" algn="just">
              <a:lnSpc>
                <a:spcPct val="100000"/>
              </a:lnSpc>
            </a:pPr>
            <a:r>
              <a:rPr lang="cs-CZ" sz="1600" dirty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pořízení vozidla kategorie </a:t>
            </a:r>
            <a:r>
              <a:rPr lang="cs-CZ" sz="160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N1 – nutnost mít provozovnu/sídlo/trvalé bydliště na území MAS i v době udržitelnosti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160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31" name="Zástupný symbol pro obsah 29"/>
          <p:cNvSpPr txBox="1">
            <a:spLocks/>
          </p:cNvSpPr>
          <p:nvPr/>
        </p:nvSpPr>
        <p:spPr>
          <a:xfrm>
            <a:off x="4177701" y="2297202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-6370" y="3337"/>
            <a:ext cx="567898" cy="6283258"/>
            <a:chOff x="-6370" y="3337"/>
            <a:chExt cx="567898" cy="6283258"/>
          </a:xfrm>
        </p:grpSpPr>
        <p:grpSp>
          <p:nvGrpSpPr>
            <p:cNvPr id="44" name="Skupina 43"/>
            <p:cNvGrpSpPr/>
            <p:nvPr/>
          </p:nvGrpSpPr>
          <p:grpSpPr>
            <a:xfrm>
              <a:off x="-6370" y="3337"/>
              <a:ext cx="567615" cy="5711853"/>
              <a:chOff x="-6370" y="3337"/>
              <a:chExt cx="567615" cy="5711853"/>
            </a:xfrm>
          </p:grpSpPr>
          <p:grpSp>
            <p:nvGrpSpPr>
              <p:cNvPr id="35" name="Skupina 34"/>
              <p:cNvGrpSpPr>
                <a:grpSpLocks noChangeAspect="1"/>
              </p:cNvGrpSpPr>
              <p:nvPr/>
            </p:nvGrpSpPr>
            <p:grpSpPr>
              <a:xfrm>
                <a:off x="-6370" y="3337"/>
                <a:ext cx="567615" cy="4569042"/>
                <a:chOff x="71791" y="13301"/>
                <a:chExt cx="795180" cy="6400834"/>
              </a:xfrm>
            </p:grpSpPr>
            <p:grpSp>
              <p:nvGrpSpPr>
                <p:cNvPr id="12" name="Skupina 11"/>
                <p:cNvGrpSpPr/>
                <p:nvPr/>
              </p:nvGrpSpPr>
              <p:grpSpPr>
                <a:xfrm>
                  <a:off x="71791" y="13301"/>
                  <a:ext cx="794782" cy="2403642"/>
                  <a:chOff x="351049" y="151167"/>
                  <a:chExt cx="794782" cy="2403642"/>
                </a:xfrm>
              </p:grpSpPr>
              <p:pic>
                <p:nvPicPr>
                  <p:cNvPr id="4" name="Obrázek 3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49" y="151167"/>
                    <a:ext cx="794779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5" name="Obrázek 4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2" y="1756948"/>
                    <a:ext cx="794779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17" name="Obrázek 1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241279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Obrázek 1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95" y="3214979"/>
                  <a:ext cx="794780" cy="797862"/>
                </a:xfrm>
                <a:prstGeom prst="rect">
                  <a:avLst/>
                </a:prstGeom>
                <a:ln>
                  <a:noFill/>
                </a:ln>
              </p:spPr>
            </p:pic>
            <p:grpSp>
              <p:nvGrpSpPr>
                <p:cNvPr id="19" name="Skupina 18"/>
                <p:cNvGrpSpPr/>
                <p:nvPr/>
              </p:nvGrpSpPr>
              <p:grpSpPr>
                <a:xfrm>
                  <a:off x="71795" y="4016607"/>
                  <a:ext cx="794780" cy="1598352"/>
                  <a:chOff x="351053" y="626055"/>
                  <a:chExt cx="794780" cy="1598352"/>
                </a:xfrm>
              </p:grpSpPr>
              <p:pic>
                <p:nvPicPr>
                  <p:cNvPr id="20" name="Obrázek 19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626055"/>
                    <a:ext cx="794780" cy="797863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21" name="Obrázek 2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51053" y="1426546"/>
                    <a:ext cx="794780" cy="797861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grpSp>
            <p:pic>
              <p:nvPicPr>
                <p:cNvPr id="22" name="Obrázek 2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2190" y="5616273"/>
                  <a:ext cx="794781" cy="797862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pic>
            <p:nvPicPr>
              <p:cNvPr id="36" name="Obrázek 3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4574255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37" name="Obrázek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6085" y="5145660"/>
                <a:ext cx="567330" cy="56953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40" name="Obrázek 3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802" y="5717065"/>
              <a:ext cx="567330" cy="56953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43" name="Obrázek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9" y="580045"/>
            <a:ext cx="567329" cy="569529"/>
          </a:xfrm>
          <a:prstGeom prst="rect">
            <a:avLst/>
          </a:prstGeom>
          <a:ln>
            <a:noFill/>
          </a:ln>
        </p:spPr>
      </p:pic>
      <p:pic>
        <p:nvPicPr>
          <p:cNvPr id="32" name="Zástupný symbol pro obsah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73" y="6133177"/>
            <a:ext cx="3781802" cy="594000"/>
          </a:xfrm>
          <a:prstGeom prst="rect">
            <a:avLst/>
          </a:prstGeom>
        </p:spPr>
      </p:pic>
      <p:sp>
        <p:nvSpPr>
          <p:cNvPr id="41" name="TextovéPole 40"/>
          <p:cNvSpPr txBox="1"/>
          <p:nvPr/>
        </p:nvSpPr>
        <p:spPr>
          <a:xfrm>
            <a:off x="5563902" y="6356450"/>
            <a:ext cx="3524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Seminář pro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žadatele v 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rámci výzvy PRV č. </a:t>
            </a:r>
            <a:r>
              <a:rPr lang="cs-CZ" sz="1100" dirty="0" smtClean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6, Pohořelice 16</a:t>
            </a:r>
            <a:r>
              <a:rPr lang="cs-CZ" sz="1100" dirty="0">
                <a:solidFill>
                  <a:srgbClr val="333333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 března 2022</a:t>
            </a:r>
          </a:p>
        </p:txBody>
      </p:sp>
      <p:pic>
        <p:nvPicPr>
          <p:cNvPr id="47" name="Zástupný symbol pro obsah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37" y="6286595"/>
            <a:ext cx="1181677" cy="397883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58686" y="1445625"/>
            <a:ext cx="6605215" cy="186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67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TM03457503[[fn=Citáty]]</Template>
  <TotalTime>6033</TotalTime>
  <Words>5608</Words>
  <Application>Microsoft Office PowerPoint</Application>
  <PresentationFormat>Předvádění na obrazovce (4:3)</PresentationFormat>
  <Paragraphs>569</Paragraphs>
  <Slides>47</Slides>
  <Notes>47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47</vt:i4>
      </vt:variant>
    </vt:vector>
  </HeadingPairs>
  <TitlesOfParts>
    <vt:vector size="54" baseType="lpstr">
      <vt:lpstr>Arial</vt:lpstr>
      <vt:lpstr>Calibri</vt:lpstr>
      <vt:lpstr>Calibri Light</vt:lpstr>
      <vt:lpstr>Corbel</vt:lpstr>
      <vt:lpstr>Ebrima</vt:lpstr>
      <vt:lpstr>Tahoma</vt:lpstr>
      <vt:lpstr>Motiv Office</vt:lpstr>
      <vt:lpstr>seminář pro žadatele</vt:lpstr>
      <vt:lpstr>Program SEMINÁŘE</vt:lpstr>
      <vt:lpstr>DŮLEŽITÉ TERMÍNY </vt:lpstr>
      <vt:lpstr>Zaměření výzvy – fiche 1</vt:lpstr>
      <vt:lpstr>Zaměření výzvy – fiche 1</vt:lpstr>
      <vt:lpstr>Zaměření výzvy – fiche 2</vt:lpstr>
      <vt:lpstr>Zaměření výzvy – fiche 2</vt:lpstr>
      <vt:lpstr>Zaměření výzvy – fiche 2</vt:lpstr>
      <vt:lpstr>Zaměření výzvy – fiche 2</vt:lpstr>
      <vt:lpstr>Zaměření výzvy – fiche 4</vt:lpstr>
      <vt:lpstr>Zaměření výzvy – fiche 4</vt:lpstr>
      <vt:lpstr>Zaměření výzvy – fiche 4</vt:lpstr>
      <vt:lpstr>Zaměření výzvy - článek 20</vt:lpstr>
      <vt:lpstr>Zaměření výzvy - článek 20</vt:lpstr>
      <vt:lpstr>Zaměření výzvy- článek 20</vt:lpstr>
      <vt:lpstr>Zaměření výzvy – zš A mŠ</vt:lpstr>
      <vt:lpstr>Zaměření výzvy – kulturní památky </vt:lpstr>
      <vt:lpstr>Zaměření výzvy – spolky, knihovny</vt:lpstr>
      <vt:lpstr>Zaměření výzvy – spolky, knihovny</vt:lpstr>
      <vt:lpstr>Vybrané podmínky pro poskytnutí dotace</vt:lpstr>
      <vt:lpstr>Vybrané podmínky pro poskytnutí dotace</vt:lpstr>
      <vt:lpstr>NA CO NELZE POSKTNOUT DOTACI</vt:lpstr>
      <vt:lpstr>Výdaje, ze kterých je stanovena dotace</vt:lpstr>
      <vt:lpstr>Postup zpracování a podání žádosti</vt:lpstr>
      <vt:lpstr> Vygenerování žádosti</vt:lpstr>
      <vt:lpstr> Vygenerování žádosti</vt:lpstr>
      <vt:lpstr> Vygenerování žádosti</vt:lpstr>
      <vt:lpstr> Vygenerování žádosti</vt:lpstr>
      <vt:lpstr>Vygenerování žádosti</vt:lpstr>
      <vt:lpstr>Vygenerování žádosti</vt:lpstr>
      <vt:lpstr>Přílohy žádosti</vt:lpstr>
      <vt:lpstr>Instruktážní list formuláře</vt:lpstr>
      <vt:lpstr>POZNÁMKY K VYPLŇOVÁNÍ ŽÁDOSTI</vt:lpstr>
      <vt:lpstr>POZNÁMKY K VYPLŇOVÁNÍ ŽÁDOSTI</vt:lpstr>
      <vt:lpstr>POZNÁMKY K VYPLŇOVÁNÍ ŽÁDOSTI</vt:lpstr>
      <vt:lpstr>POZNÁMKY K VYPLŇOVÁNÍ ŽÁDOSTI</vt:lpstr>
      <vt:lpstr>Preferenční kritéria</vt:lpstr>
      <vt:lpstr>Odeslání žádosti na MAS </vt:lpstr>
      <vt:lpstr> Administrativní kontrola a kontrola přijatelnosti </vt:lpstr>
      <vt:lpstr> Věcné hodnocení a výběr projektů</vt:lpstr>
      <vt:lpstr>Postup po výběru projektů</vt:lpstr>
      <vt:lpstr>Postup po výběru projektů</vt:lpstr>
      <vt:lpstr>Odeslání žádosti na RO SZIF</vt:lpstr>
      <vt:lpstr>Zadávání zakázek</vt:lpstr>
      <vt:lpstr>Zadávání zakázek</vt:lpstr>
      <vt:lpstr>Veřejné zakázky v prv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Oujeský</dc:creator>
  <cp:lastModifiedBy>Kristína Ďuratná</cp:lastModifiedBy>
  <cp:revision>343</cp:revision>
  <cp:lastPrinted>2022-03-16T10:43:38Z</cp:lastPrinted>
  <dcterms:created xsi:type="dcterms:W3CDTF">2017-03-22T08:03:29Z</dcterms:created>
  <dcterms:modified xsi:type="dcterms:W3CDTF">2022-03-16T10:52:00Z</dcterms:modified>
</cp:coreProperties>
</file>