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7" r:id="rId2"/>
    <p:sldId id="276" r:id="rId3"/>
    <p:sldId id="280" r:id="rId4"/>
    <p:sldId id="298" r:id="rId5"/>
    <p:sldId id="299" r:id="rId6"/>
    <p:sldId id="300" r:id="rId7"/>
    <p:sldId id="295" r:id="rId8"/>
    <p:sldId id="286" r:id="rId9"/>
    <p:sldId id="297" r:id="rId10"/>
    <p:sldId id="296" r:id="rId11"/>
    <p:sldId id="292" r:id="rId12"/>
  </p:sldIdLst>
  <p:sldSz cx="12192000" cy="6858000"/>
  <p:notesSz cx="9926638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alandrová" initials="AK" lastIdx="1" clrIdx="0">
    <p:extLst>
      <p:ext uri="{19B8F6BF-5375-455C-9EA6-DF929625EA0E}">
        <p15:presenceInfo xmlns:p15="http://schemas.microsoft.com/office/powerpoint/2012/main" userId="Anna Kalandrov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4F1B"/>
    <a:srgbClr val="F79F27"/>
    <a:srgbClr val="BF0000"/>
    <a:srgbClr val="FFFFFF"/>
    <a:srgbClr val="003499"/>
    <a:srgbClr val="025300"/>
    <a:srgbClr val="CB58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8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47A410-9244-4609-B712-0E0A7EAD099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2006CFD-E41C-4FEC-8A35-3265AEFA8FF0}">
      <dgm:prSet phldrT="[Text]"/>
      <dgm:spPr/>
      <dgm:t>
        <a:bodyPr/>
        <a:lstStyle/>
        <a:p>
          <a:r>
            <a:rPr lang="cs-CZ" dirty="0" smtClean="0"/>
            <a:t>strategické poradenství + technická a finanční podpora signatářům</a:t>
          </a:r>
          <a:endParaRPr lang="cs-CZ" dirty="0"/>
        </a:p>
      </dgm:t>
    </dgm:pt>
    <dgm:pt modelId="{AFD821FD-FC9F-4BDA-9BBF-DF87978CD060}" type="parTrans" cxnId="{BE721D35-AC43-41AC-A259-C390F02D7969}">
      <dgm:prSet/>
      <dgm:spPr/>
      <dgm:t>
        <a:bodyPr/>
        <a:lstStyle/>
        <a:p>
          <a:endParaRPr lang="cs-CZ"/>
        </a:p>
      </dgm:t>
    </dgm:pt>
    <dgm:pt modelId="{884D4A2F-713A-4189-975F-B13CE036F69B}" type="sibTrans" cxnId="{BE721D35-AC43-41AC-A259-C390F02D7969}">
      <dgm:prSet/>
      <dgm:spPr/>
      <dgm:t>
        <a:bodyPr/>
        <a:lstStyle/>
        <a:p>
          <a:endParaRPr lang="cs-CZ"/>
        </a:p>
      </dgm:t>
    </dgm:pt>
    <dgm:pt modelId="{49A44D47-6644-4543-858B-06959B9DA490}">
      <dgm:prSet phldrT="[Text]"/>
      <dgm:spPr>
        <a:solidFill>
          <a:srgbClr val="F79F27"/>
        </a:solidFill>
      </dgm:spPr>
      <dgm:t>
        <a:bodyPr/>
        <a:lstStyle/>
        <a:p>
          <a:r>
            <a:rPr lang="cs-CZ" dirty="0" smtClean="0"/>
            <a:t>Regiony</a:t>
          </a:r>
          <a:endParaRPr lang="cs-CZ" dirty="0"/>
        </a:p>
      </dgm:t>
    </dgm:pt>
    <dgm:pt modelId="{E779FE44-6F2F-4D2D-AFB4-EA7D36ABD168}" type="parTrans" cxnId="{BF19A89F-A11D-4A99-AD1B-10E524F1600F}">
      <dgm:prSet/>
      <dgm:spPr/>
      <dgm:t>
        <a:bodyPr/>
        <a:lstStyle/>
        <a:p>
          <a:endParaRPr lang="cs-CZ"/>
        </a:p>
      </dgm:t>
    </dgm:pt>
    <dgm:pt modelId="{0E516D5A-C33A-4809-AE24-683F5B1DD6F6}" type="sibTrans" cxnId="{BF19A89F-A11D-4A99-AD1B-10E524F1600F}">
      <dgm:prSet/>
      <dgm:spPr/>
      <dgm:t>
        <a:bodyPr/>
        <a:lstStyle/>
        <a:p>
          <a:endParaRPr lang="cs-CZ"/>
        </a:p>
      </dgm:t>
    </dgm:pt>
    <dgm:pt modelId="{2E95EB36-EC66-4DAF-A61A-18E25B9B5BE7}">
      <dgm:prSet phldrT="[Text]"/>
      <dgm:spPr>
        <a:solidFill>
          <a:srgbClr val="F79F27"/>
        </a:solidFill>
      </dgm:spPr>
      <dgm:t>
        <a:bodyPr/>
        <a:lstStyle/>
        <a:p>
          <a:r>
            <a:rPr lang="cs-CZ" dirty="0" smtClean="0"/>
            <a:t>Ministerstva</a:t>
          </a:r>
          <a:endParaRPr lang="cs-CZ" dirty="0"/>
        </a:p>
      </dgm:t>
    </dgm:pt>
    <dgm:pt modelId="{5ED3C462-296C-47E6-85C5-2A3440A3E477}" type="parTrans" cxnId="{3074D0C0-5B31-49F1-8FB4-31C07362FDC4}">
      <dgm:prSet/>
      <dgm:spPr/>
      <dgm:t>
        <a:bodyPr/>
        <a:lstStyle/>
        <a:p>
          <a:endParaRPr lang="cs-CZ"/>
        </a:p>
      </dgm:t>
    </dgm:pt>
    <dgm:pt modelId="{592D9A1E-EAAA-4D60-8A81-3660AD81E93A}" type="sibTrans" cxnId="{3074D0C0-5B31-49F1-8FB4-31C07362FDC4}">
      <dgm:prSet/>
      <dgm:spPr/>
      <dgm:t>
        <a:bodyPr/>
        <a:lstStyle/>
        <a:p>
          <a:endParaRPr lang="cs-CZ"/>
        </a:p>
      </dgm:t>
    </dgm:pt>
    <dgm:pt modelId="{097F2834-0639-4AAA-8C8C-2BCD922812D1}">
      <dgm:prSet phldrT="[Text]"/>
      <dgm:spPr>
        <a:solidFill>
          <a:srgbClr val="F79F27"/>
        </a:solidFill>
      </dgm:spPr>
      <dgm:t>
        <a:bodyPr/>
        <a:lstStyle/>
        <a:p>
          <a:r>
            <a:rPr lang="cs-CZ" dirty="0" smtClean="0"/>
            <a:t>Národní energetické agentury</a:t>
          </a:r>
          <a:endParaRPr lang="cs-CZ" dirty="0"/>
        </a:p>
      </dgm:t>
    </dgm:pt>
    <dgm:pt modelId="{A8F24814-3CAE-41D0-B343-064BCD519BEB}" type="parTrans" cxnId="{59A06C0A-1E50-46F6-90B4-BA6143C69692}">
      <dgm:prSet/>
      <dgm:spPr/>
      <dgm:t>
        <a:bodyPr/>
        <a:lstStyle/>
        <a:p>
          <a:endParaRPr lang="cs-CZ"/>
        </a:p>
      </dgm:t>
    </dgm:pt>
    <dgm:pt modelId="{5E92CA95-3AA4-494F-9167-7A09DFA10A5C}" type="sibTrans" cxnId="{59A06C0A-1E50-46F6-90B4-BA6143C69692}">
      <dgm:prSet/>
      <dgm:spPr/>
      <dgm:t>
        <a:bodyPr/>
        <a:lstStyle/>
        <a:p>
          <a:endParaRPr lang="cs-CZ"/>
        </a:p>
      </dgm:t>
    </dgm:pt>
    <dgm:pt modelId="{9D4A9EBF-2CFC-4AB2-93BA-8949B717C647}">
      <dgm:prSet/>
      <dgm:spPr>
        <a:solidFill>
          <a:srgbClr val="F79F27"/>
        </a:solidFill>
      </dgm:spPr>
      <dgm:t>
        <a:bodyPr/>
        <a:lstStyle/>
        <a:p>
          <a:r>
            <a:rPr lang="cs-CZ" dirty="0" smtClean="0"/>
            <a:t>Metropolitní oblasti</a:t>
          </a:r>
        </a:p>
      </dgm:t>
    </dgm:pt>
    <dgm:pt modelId="{51DB46F9-F626-418B-A763-82D9CFE10C10}" type="sibTrans" cxnId="{18380791-FE15-4020-BF1C-DF52DE434456}">
      <dgm:prSet/>
      <dgm:spPr/>
      <dgm:t>
        <a:bodyPr/>
        <a:lstStyle/>
        <a:p>
          <a:endParaRPr lang="cs-CZ"/>
        </a:p>
      </dgm:t>
    </dgm:pt>
    <dgm:pt modelId="{8B9E06B9-303B-4EA4-89B1-4C66C2917074}" type="parTrans" cxnId="{18380791-FE15-4020-BF1C-DF52DE434456}">
      <dgm:prSet/>
      <dgm:spPr/>
      <dgm:t>
        <a:bodyPr/>
        <a:lstStyle/>
        <a:p>
          <a:endParaRPr lang="cs-CZ"/>
        </a:p>
      </dgm:t>
    </dgm:pt>
    <dgm:pt modelId="{3F6EF223-8009-49AD-9D03-6E82DDAADDD4}">
      <dgm:prSet/>
      <dgm:spPr>
        <a:solidFill>
          <a:srgbClr val="F79F27"/>
        </a:solidFill>
      </dgm:spPr>
      <dgm:t>
        <a:bodyPr/>
        <a:lstStyle/>
        <a:p>
          <a:r>
            <a:rPr lang="cs-CZ" dirty="0" smtClean="0"/>
            <a:t>Seskupení orgánů místní samosprávy</a:t>
          </a:r>
        </a:p>
      </dgm:t>
    </dgm:pt>
    <dgm:pt modelId="{7359176E-7EF5-4A67-B3FC-AA02656A2348}" type="parTrans" cxnId="{2A85124D-8F84-4140-8B30-8A919B3BFD16}">
      <dgm:prSet/>
      <dgm:spPr/>
      <dgm:t>
        <a:bodyPr/>
        <a:lstStyle/>
        <a:p>
          <a:endParaRPr lang="cs-CZ"/>
        </a:p>
      </dgm:t>
    </dgm:pt>
    <dgm:pt modelId="{88EF7032-F96A-40DE-B9B0-672A22935B0F}" type="sibTrans" cxnId="{2A85124D-8F84-4140-8B30-8A919B3BFD16}">
      <dgm:prSet/>
      <dgm:spPr/>
      <dgm:t>
        <a:bodyPr/>
        <a:lstStyle/>
        <a:p>
          <a:endParaRPr lang="cs-CZ"/>
        </a:p>
      </dgm:t>
    </dgm:pt>
    <dgm:pt modelId="{D8EC3DC4-9830-4CA8-A779-AB50FF59B15E}">
      <dgm:prSet/>
      <dgm:spPr>
        <a:solidFill>
          <a:srgbClr val="F79F27"/>
        </a:solidFill>
      </dgm:spPr>
      <dgm:t>
        <a:bodyPr/>
        <a:lstStyle/>
        <a:p>
          <a:r>
            <a:rPr lang="cs-CZ" dirty="0" smtClean="0"/>
            <a:t>A jiné orgány veřejné správy</a:t>
          </a:r>
        </a:p>
      </dgm:t>
    </dgm:pt>
    <dgm:pt modelId="{4F8446DA-2142-44AF-AFFB-723D24166B89}" type="parTrans" cxnId="{B8E457CB-9FFB-4714-AE4E-C652D03D6094}">
      <dgm:prSet/>
      <dgm:spPr/>
      <dgm:t>
        <a:bodyPr/>
        <a:lstStyle/>
        <a:p>
          <a:endParaRPr lang="cs-CZ"/>
        </a:p>
      </dgm:t>
    </dgm:pt>
    <dgm:pt modelId="{FEB9447E-F43A-4E73-BF8D-9D38165A020D}" type="sibTrans" cxnId="{B8E457CB-9FFB-4714-AE4E-C652D03D6094}">
      <dgm:prSet/>
      <dgm:spPr/>
      <dgm:t>
        <a:bodyPr/>
        <a:lstStyle/>
        <a:p>
          <a:endParaRPr lang="cs-CZ"/>
        </a:p>
      </dgm:t>
    </dgm:pt>
    <dgm:pt modelId="{6C6BE539-D415-4689-B0A1-B2F8A828275F}" type="pres">
      <dgm:prSet presAssocID="{2B47A410-9244-4609-B712-0E0A7EAD099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B45627B-4AE4-44D7-A6AE-C5A2687A568D}" type="pres">
      <dgm:prSet presAssocID="{72006CFD-E41C-4FEC-8A35-3265AEFA8FF0}" presName="centerShape" presStyleLbl="node0" presStyleIdx="0" presStyleCnt="1"/>
      <dgm:spPr/>
      <dgm:t>
        <a:bodyPr/>
        <a:lstStyle/>
        <a:p>
          <a:endParaRPr lang="cs-CZ"/>
        </a:p>
      </dgm:t>
    </dgm:pt>
    <dgm:pt modelId="{37B6DE1F-C67E-49DA-8E51-EE3C0CD2485E}" type="pres">
      <dgm:prSet presAssocID="{E779FE44-6F2F-4D2D-AFB4-EA7D36ABD168}" presName="parTrans" presStyleLbl="bgSibTrans2D1" presStyleIdx="0" presStyleCnt="6"/>
      <dgm:spPr/>
      <dgm:t>
        <a:bodyPr/>
        <a:lstStyle/>
        <a:p>
          <a:endParaRPr lang="cs-CZ"/>
        </a:p>
      </dgm:t>
    </dgm:pt>
    <dgm:pt modelId="{F53134F7-A9EE-43E3-8710-96225DD6802E}" type="pres">
      <dgm:prSet presAssocID="{49A44D47-6644-4543-858B-06959B9DA49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CFE77DB-4C89-482F-A066-6D295F695981}" type="pres">
      <dgm:prSet presAssocID="{5ED3C462-296C-47E6-85C5-2A3440A3E477}" presName="parTrans" presStyleLbl="bgSibTrans2D1" presStyleIdx="1" presStyleCnt="6"/>
      <dgm:spPr/>
      <dgm:t>
        <a:bodyPr/>
        <a:lstStyle/>
        <a:p>
          <a:endParaRPr lang="cs-CZ"/>
        </a:p>
      </dgm:t>
    </dgm:pt>
    <dgm:pt modelId="{874FDD00-E212-4B94-BE8E-90EB1F8F2994}" type="pres">
      <dgm:prSet presAssocID="{2E95EB36-EC66-4DAF-A61A-18E25B9B5BE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0FB8585-ED71-4B2F-BA4E-6C33CCF0D019}" type="pres">
      <dgm:prSet presAssocID="{A8F24814-3CAE-41D0-B343-064BCD519BEB}" presName="parTrans" presStyleLbl="bgSibTrans2D1" presStyleIdx="2" presStyleCnt="6"/>
      <dgm:spPr/>
      <dgm:t>
        <a:bodyPr/>
        <a:lstStyle/>
        <a:p>
          <a:endParaRPr lang="cs-CZ"/>
        </a:p>
      </dgm:t>
    </dgm:pt>
    <dgm:pt modelId="{9B319240-23C0-4E3D-B6B6-A6B80DC0A1CD}" type="pres">
      <dgm:prSet presAssocID="{097F2834-0639-4AAA-8C8C-2BCD922812D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EA7C0D-BA91-4634-A6A2-38BAB54957A7}" type="pres">
      <dgm:prSet presAssocID="{8B9E06B9-303B-4EA4-89B1-4C66C2917074}" presName="parTrans" presStyleLbl="bgSibTrans2D1" presStyleIdx="3" presStyleCnt="6"/>
      <dgm:spPr/>
      <dgm:t>
        <a:bodyPr/>
        <a:lstStyle/>
        <a:p>
          <a:endParaRPr lang="cs-CZ"/>
        </a:p>
      </dgm:t>
    </dgm:pt>
    <dgm:pt modelId="{96DD3073-8B83-406D-AF03-6EF3A11EEBE2}" type="pres">
      <dgm:prSet presAssocID="{9D4A9EBF-2CFC-4AB2-93BA-8949B717C64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ECE21BA-FB1F-43B0-A53F-D2F7EE534504}" type="pres">
      <dgm:prSet presAssocID="{7359176E-7EF5-4A67-B3FC-AA02656A2348}" presName="parTrans" presStyleLbl="bgSibTrans2D1" presStyleIdx="4" presStyleCnt="6"/>
      <dgm:spPr/>
      <dgm:t>
        <a:bodyPr/>
        <a:lstStyle/>
        <a:p>
          <a:endParaRPr lang="cs-CZ"/>
        </a:p>
      </dgm:t>
    </dgm:pt>
    <dgm:pt modelId="{F1CEEA67-F3F0-4D3C-A8E2-4C231BF81166}" type="pres">
      <dgm:prSet presAssocID="{3F6EF223-8009-49AD-9D03-6E82DDAADDD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808C43D-2965-45E9-8BEC-EFBE33C51FAC}" type="pres">
      <dgm:prSet presAssocID="{4F8446DA-2142-44AF-AFFB-723D24166B89}" presName="parTrans" presStyleLbl="bgSibTrans2D1" presStyleIdx="5" presStyleCnt="6"/>
      <dgm:spPr/>
      <dgm:t>
        <a:bodyPr/>
        <a:lstStyle/>
        <a:p>
          <a:endParaRPr lang="cs-CZ"/>
        </a:p>
      </dgm:t>
    </dgm:pt>
    <dgm:pt modelId="{8AE4F886-631D-4D1E-A9F8-0F2A96110A3D}" type="pres">
      <dgm:prSet presAssocID="{D8EC3DC4-9830-4CA8-A779-AB50FF59B15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8380791-FE15-4020-BF1C-DF52DE434456}" srcId="{72006CFD-E41C-4FEC-8A35-3265AEFA8FF0}" destId="{9D4A9EBF-2CFC-4AB2-93BA-8949B717C647}" srcOrd="3" destOrd="0" parTransId="{8B9E06B9-303B-4EA4-89B1-4C66C2917074}" sibTransId="{51DB46F9-F626-418B-A763-82D9CFE10C10}"/>
    <dgm:cxn modelId="{360771E4-1FF4-4F8F-AEC5-D3B13FE3F6BC}" type="presOf" srcId="{7359176E-7EF5-4A67-B3FC-AA02656A2348}" destId="{9ECE21BA-FB1F-43B0-A53F-D2F7EE534504}" srcOrd="0" destOrd="0" presId="urn:microsoft.com/office/officeart/2005/8/layout/radial4"/>
    <dgm:cxn modelId="{6B2EC850-7F50-41AB-966C-66F5FF774C25}" type="presOf" srcId="{9D4A9EBF-2CFC-4AB2-93BA-8949B717C647}" destId="{96DD3073-8B83-406D-AF03-6EF3A11EEBE2}" srcOrd="0" destOrd="0" presId="urn:microsoft.com/office/officeart/2005/8/layout/radial4"/>
    <dgm:cxn modelId="{A671E731-8DC8-4766-8F33-C073DB32AB82}" type="presOf" srcId="{3F6EF223-8009-49AD-9D03-6E82DDAADDD4}" destId="{F1CEEA67-F3F0-4D3C-A8E2-4C231BF81166}" srcOrd="0" destOrd="0" presId="urn:microsoft.com/office/officeart/2005/8/layout/radial4"/>
    <dgm:cxn modelId="{1E6B8CA0-610B-4F9D-8E61-6C77F3171164}" type="presOf" srcId="{72006CFD-E41C-4FEC-8A35-3265AEFA8FF0}" destId="{4B45627B-4AE4-44D7-A6AE-C5A2687A568D}" srcOrd="0" destOrd="0" presId="urn:microsoft.com/office/officeart/2005/8/layout/radial4"/>
    <dgm:cxn modelId="{69D47ADA-3A30-4E47-8E2D-8B3C16663D18}" type="presOf" srcId="{A8F24814-3CAE-41D0-B343-064BCD519BEB}" destId="{A0FB8585-ED71-4B2F-BA4E-6C33CCF0D019}" srcOrd="0" destOrd="0" presId="urn:microsoft.com/office/officeart/2005/8/layout/radial4"/>
    <dgm:cxn modelId="{59A06C0A-1E50-46F6-90B4-BA6143C69692}" srcId="{72006CFD-E41C-4FEC-8A35-3265AEFA8FF0}" destId="{097F2834-0639-4AAA-8C8C-2BCD922812D1}" srcOrd="2" destOrd="0" parTransId="{A8F24814-3CAE-41D0-B343-064BCD519BEB}" sibTransId="{5E92CA95-3AA4-494F-9167-7A09DFA10A5C}"/>
    <dgm:cxn modelId="{3074D0C0-5B31-49F1-8FB4-31C07362FDC4}" srcId="{72006CFD-E41C-4FEC-8A35-3265AEFA8FF0}" destId="{2E95EB36-EC66-4DAF-A61A-18E25B9B5BE7}" srcOrd="1" destOrd="0" parTransId="{5ED3C462-296C-47E6-85C5-2A3440A3E477}" sibTransId="{592D9A1E-EAAA-4D60-8A81-3660AD81E93A}"/>
    <dgm:cxn modelId="{EAC6050E-BE8A-420C-A16C-EBD8EBEBB0DC}" type="presOf" srcId="{4F8446DA-2142-44AF-AFFB-723D24166B89}" destId="{2808C43D-2965-45E9-8BEC-EFBE33C51FAC}" srcOrd="0" destOrd="0" presId="urn:microsoft.com/office/officeart/2005/8/layout/radial4"/>
    <dgm:cxn modelId="{920B7D37-C6FC-4DEE-B059-F0039B297D44}" type="presOf" srcId="{2E95EB36-EC66-4DAF-A61A-18E25B9B5BE7}" destId="{874FDD00-E212-4B94-BE8E-90EB1F8F2994}" srcOrd="0" destOrd="0" presId="urn:microsoft.com/office/officeart/2005/8/layout/radial4"/>
    <dgm:cxn modelId="{2635EF90-07DE-4E2E-84D3-D54C887D0E6B}" type="presOf" srcId="{5ED3C462-296C-47E6-85C5-2A3440A3E477}" destId="{0CFE77DB-4C89-482F-A066-6D295F695981}" srcOrd="0" destOrd="0" presId="urn:microsoft.com/office/officeart/2005/8/layout/radial4"/>
    <dgm:cxn modelId="{032D151F-144C-4845-8127-6C227B1ED199}" type="presOf" srcId="{E779FE44-6F2F-4D2D-AFB4-EA7D36ABD168}" destId="{37B6DE1F-C67E-49DA-8E51-EE3C0CD2485E}" srcOrd="0" destOrd="0" presId="urn:microsoft.com/office/officeart/2005/8/layout/radial4"/>
    <dgm:cxn modelId="{BF19A89F-A11D-4A99-AD1B-10E524F1600F}" srcId="{72006CFD-E41C-4FEC-8A35-3265AEFA8FF0}" destId="{49A44D47-6644-4543-858B-06959B9DA490}" srcOrd="0" destOrd="0" parTransId="{E779FE44-6F2F-4D2D-AFB4-EA7D36ABD168}" sibTransId="{0E516D5A-C33A-4809-AE24-683F5B1DD6F6}"/>
    <dgm:cxn modelId="{75F44DD7-0E57-4676-9B65-1D3BD7DFE6F2}" type="presOf" srcId="{49A44D47-6644-4543-858B-06959B9DA490}" destId="{F53134F7-A9EE-43E3-8710-96225DD6802E}" srcOrd="0" destOrd="0" presId="urn:microsoft.com/office/officeart/2005/8/layout/radial4"/>
    <dgm:cxn modelId="{B8E457CB-9FFB-4714-AE4E-C652D03D6094}" srcId="{72006CFD-E41C-4FEC-8A35-3265AEFA8FF0}" destId="{D8EC3DC4-9830-4CA8-A779-AB50FF59B15E}" srcOrd="5" destOrd="0" parTransId="{4F8446DA-2142-44AF-AFFB-723D24166B89}" sibTransId="{FEB9447E-F43A-4E73-BF8D-9D38165A020D}"/>
    <dgm:cxn modelId="{3089E299-E71A-4843-861E-A6070F19F0D9}" type="presOf" srcId="{D8EC3DC4-9830-4CA8-A779-AB50FF59B15E}" destId="{8AE4F886-631D-4D1E-A9F8-0F2A96110A3D}" srcOrd="0" destOrd="0" presId="urn:microsoft.com/office/officeart/2005/8/layout/radial4"/>
    <dgm:cxn modelId="{BC7F160C-27E0-43A8-B12D-6030174169B0}" type="presOf" srcId="{8B9E06B9-303B-4EA4-89B1-4C66C2917074}" destId="{0BEA7C0D-BA91-4634-A6A2-38BAB54957A7}" srcOrd="0" destOrd="0" presId="urn:microsoft.com/office/officeart/2005/8/layout/radial4"/>
    <dgm:cxn modelId="{D949AACE-4EDE-4FE9-B810-2BBD21E5E7F8}" type="presOf" srcId="{097F2834-0639-4AAA-8C8C-2BCD922812D1}" destId="{9B319240-23C0-4E3D-B6B6-A6B80DC0A1CD}" srcOrd="0" destOrd="0" presId="urn:microsoft.com/office/officeart/2005/8/layout/radial4"/>
    <dgm:cxn modelId="{BE721D35-AC43-41AC-A259-C390F02D7969}" srcId="{2B47A410-9244-4609-B712-0E0A7EAD099B}" destId="{72006CFD-E41C-4FEC-8A35-3265AEFA8FF0}" srcOrd="0" destOrd="0" parTransId="{AFD821FD-FC9F-4BDA-9BBF-DF87978CD060}" sibTransId="{884D4A2F-713A-4189-975F-B13CE036F69B}"/>
    <dgm:cxn modelId="{BE581A77-89DA-4FC3-90A1-7318A9B878E2}" type="presOf" srcId="{2B47A410-9244-4609-B712-0E0A7EAD099B}" destId="{6C6BE539-D415-4689-B0A1-B2F8A828275F}" srcOrd="0" destOrd="0" presId="urn:microsoft.com/office/officeart/2005/8/layout/radial4"/>
    <dgm:cxn modelId="{2A85124D-8F84-4140-8B30-8A919B3BFD16}" srcId="{72006CFD-E41C-4FEC-8A35-3265AEFA8FF0}" destId="{3F6EF223-8009-49AD-9D03-6E82DDAADDD4}" srcOrd="4" destOrd="0" parTransId="{7359176E-7EF5-4A67-B3FC-AA02656A2348}" sibTransId="{88EF7032-F96A-40DE-B9B0-672A22935B0F}"/>
    <dgm:cxn modelId="{B9A68C70-0BD5-4019-B01A-A95EFD969FBC}" type="presParOf" srcId="{6C6BE539-D415-4689-B0A1-B2F8A828275F}" destId="{4B45627B-4AE4-44D7-A6AE-C5A2687A568D}" srcOrd="0" destOrd="0" presId="urn:microsoft.com/office/officeart/2005/8/layout/radial4"/>
    <dgm:cxn modelId="{D64E64C3-61DA-4574-845A-166D0E44F4EA}" type="presParOf" srcId="{6C6BE539-D415-4689-B0A1-B2F8A828275F}" destId="{37B6DE1F-C67E-49DA-8E51-EE3C0CD2485E}" srcOrd="1" destOrd="0" presId="urn:microsoft.com/office/officeart/2005/8/layout/radial4"/>
    <dgm:cxn modelId="{755F169A-99CE-42FC-9EF5-CA5E64EA7478}" type="presParOf" srcId="{6C6BE539-D415-4689-B0A1-B2F8A828275F}" destId="{F53134F7-A9EE-43E3-8710-96225DD6802E}" srcOrd="2" destOrd="0" presId="urn:microsoft.com/office/officeart/2005/8/layout/radial4"/>
    <dgm:cxn modelId="{250EE71C-19FF-4689-966F-7D9D8C5ADDAF}" type="presParOf" srcId="{6C6BE539-D415-4689-B0A1-B2F8A828275F}" destId="{0CFE77DB-4C89-482F-A066-6D295F695981}" srcOrd="3" destOrd="0" presId="urn:microsoft.com/office/officeart/2005/8/layout/radial4"/>
    <dgm:cxn modelId="{47F461DE-1C38-48B0-99C1-E0EAB0AF077A}" type="presParOf" srcId="{6C6BE539-D415-4689-B0A1-B2F8A828275F}" destId="{874FDD00-E212-4B94-BE8E-90EB1F8F2994}" srcOrd="4" destOrd="0" presId="urn:microsoft.com/office/officeart/2005/8/layout/radial4"/>
    <dgm:cxn modelId="{10E0F885-C688-41AD-8AC3-E67218F17A34}" type="presParOf" srcId="{6C6BE539-D415-4689-B0A1-B2F8A828275F}" destId="{A0FB8585-ED71-4B2F-BA4E-6C33CCF0D019}" srcOrd="5" destOrd="0" presId="urn:microsoft.com/office/officeart/2005/8/layout/radial4"/>
    <dgm:cxn modelId="{D95B2B81-EA25-41E2-AD17-95FC4344CF95}" type="presParOf" srcId="{6C6BE539-D415-4689-B0A1-B2F8A828275F}" destId="{9B319240-23C0-4E3D-B6B6-A6B80DC0A1CD}" srcOrd="6" destOrd="0" presId="urn:microsoft.com/office/officeart/2005/8/layout/radial4"/>
    <dgm:cxn modelId="{BE0B2A0D-E896-4F96-B273-AD2741453FBE}" type="presParOf" srcId="{6C6BE539-D415-4689-B0A1-B2F8A828275F}" destId="{0BEA7C0D-BA91-4634-A6A2-38BAB54957A7}" srcOrd="7" destOrd="0" presId="urn:microsoft.com/office/officeart/2005/8/layout/radial4"/>
    <dgm:cxn modelId="{DF404CD9-21E0-44D2-AF32-C99A4037DD62}" type="presParOf" srcId="{6C6BE539-D415-4689-B0A1-B2F8A828275F}" destId="{96DD3073-8B83-406D-AF03-6EF3A11EEBE2}" srcOrd="8" destOrd="0" presId="urn:microsoft.com/office/officeart/2005/8/layout/radial4"/>
    <dgm:cxn modelId="{1308F953-DF35-4F99-93D3-889DA1F1C54B}" type="presParOf" srcId="{6C6BE539-D415-4689-B0A1-B2F8A828275F}" destId="{9ECE21BA-FB1F-43B0-A53F-D2F7EE534504}" srcOrd="9" destOrd="0" presId="urn:microsoft.com/office/officeart/2005/8/layout/radial4"/>
    <dgm:cxn modelId="{5DA41AE0-94B7-4BD3-A138-808235691B05}" type="presParOf" srcId="{6C6BE539-D415-4689-B0A1-B2F8A828275F}" destId="{F1CEEA67-F3F0-4D3C-A8E2-4C231BF81166}" srcOrd="10" destOrd="0" presId="urn:microsoft.com/office/officeart/2005/8/layout/radial4"/>
    <dgm:cxn modelId="{5B18443A-DF8C-4F20-BA22-F254FE046285}" type="presParOf" srcId="{6C6BE539-D415-4689-B0A1-B2F8A828275F}" destId="{2808C43D-2965-45E9-8BEC-EFBE33C51FAC}" srcOrd="11" destOrd="0" presId="urn:microsoft.com/office/officeart/2005/8/layout/radial4"/>
    <dgm:cxn modelId="{10CAEBCF-D085-4802-B49B-7ADBD5587A2E}" type="presParOf" srcId="{6C6BE539-D415-4689-B0A1-B2F8A828275F}" destId="{8AE4F886-631D-4D1E-A9F8-0F2A96110A3D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5627B-4AE4-44D7-A6AE-C5A2687A568D}">
      <dsp:nvSpPr>
        <dsp:cNvPr id="0" name=""/>
        <dsp:cNvSpPr/>
      </dsp:nvSpPr>
      <dsp:spPr>
        <a:xfrm>
          <a:off x="4466453" y="2271173"/>
          <a:ext cx="1861382" cy="18613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smtClean="0"/>
            <a:t>strategické poradenství + technická a finanční podpora signatářům</a:t>
          </a:r>
          <a:endParaRPr lang="cs-CZ" sz="1300" kern="1200" dirty="0"/>
        </a:p>
      </dsp:txBody>
      <dsp:txXfrm>
        <a:off x="4739046" y="2543766"/>
        <a:ext cx="1316196" cy="1316196"/>
      </dsp:txXfrm>
    </dsp:sp>
    <dsp:sp modelId="{37B6DE1F-C67E-49DA-8E51-EE3C0CD2485E}">
      <dsp:nvSpPr>
        <dsp:cNvPr id="0" name=""/>
        <dsp:cNvSpPr/>
      </dsp:nvSpPr>
      <dsp:spPr>
        <a:xfrm rot="10800000">
          <a:off x="2579875" y="2936617"/>
          <a:ext cx="1782816" cy="5304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134F7-A9EE-43E3-8710-96225DD6802E}">
      <dsp:nvSpPr>
        <dsp:cNvPr id="0" name=""/>
        <dsp:cNvSpPr/>
      </dsp:nvSpPr>
      <dsp:spPr>
        <a:xfrm>
          <a:off x="1928391" y="2680677"/>
          <a:ext cx="1302967" cy="1042374"/>
        </a:xfrm>
        <a:prstGeom prst="roundRect">
          <a:avLst>
            <a:gd name="adj" fmla="val 10000"/>
          </a:avLst>
        </a:prstGeom>
        <a:solidFill>
          <a:srgbClr val="F79F2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Regiony</a:t>
          </a:r>
          <a:endParaRPr lang="cs-CZ" sz="1400" kern="1200" dirty="0"/>
        </a:p>
      </dsp:txBody>
      <dsp:txXfrm>
        <a:off x="1958921" y="2711207"/>
        <a:ext cx="1241907" cy="981314"/>
      </dsp:txXfrm>
    </dsp:sp>
    <dsp:sp modelId="{0CFE77DB-4C89-482F-A066-6D295F695981}">
      <dsp:nvSpPr>
        <dsp:cNvPr id="0" name=""/>
        <dsp:cNvSpPr/>
      </dsp:nvSpPr>
      <dsp:spPr>
        <a:xfrm rot="12960000">
          <a:off x="2947682" y="1804625"/>
          <a:ext cx="1782816" cy="5304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4FDD00-E212-4B94-BE8E-90EB1F8F2994}">
      <dsp:nvSpPr>
        <dsp:cNvPr id="0" name=""/>
        <dsp:cNvSpPr/>
      </dsp:nvSpPr>
      <dsp:spPr>
        <a:xfrm>
          <a:off x="2466442" y="1024728"/>
          <a:ext cx="1302967" cy="1042374"/>
        </a:xfrm>
        <a:prstGeom prst="roundRect">
          <a:avLst>
            <a:gd name="adj" fmla="val 10000"/>
          </a:avLst>
        </a:prstGeom>
        <a:solidFill>
          <a:srgbClr val="F79F2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Ministerstva</a:t>
          </a:r>
          <a:endParaRPr lang="cs-CZ" sz="1400" kern="1200" dirty="0"/>
        </a:p>
      </dsp:txBody>
      <dsp:txXfrm>
        <a:off x="2496972" y="1055258"/>
        <a:ext cx="1241907" cy="981314"/>
      </dsp:txXfrm>
    </dsp:sp>
    <dsp:sp modelId="{A0FB8585-ED71-4B2F-BA4E-6C33CCF0D019}">
      <dsp:nvSpPr>
        <dsp:cNvPr id="0" name=""/>
        <dsp:cNvSpPr/>
      </dsp:nvSpPr>
      <dsp:spPr>
        <a:xfrm rot="15120000">
          <a:off x="3910612" y="1105015"/>
          <a:ext cx="1782816" cy="5304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319240-23C0-4E3D-B6B6-A6B80DC0A1CD}">
      <dsp:nvSpPr>
        <dsp:cNvPr id="0" name=""/>
        <dsp:cNvSpPr/>
      </dsp:nvSpPr>
      <dsp:spPr>
        <a:xfrm>
          <a:off x="3875076" y="1295"/>
          <a:ext cx="1302967" cy="1042374"/>
        </a:xfrm>
        <a:prstGeom prst="roundRect">
          <a:avLst>
            <a:gd name="adj" fmla="val 10000"/>
          </a:avLst>
        </a:prstGeom>
        <a:solidFill>
          <a:srgbClr val="F79F2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Národní energetické agentury</a:t>
          </a:r>
          <a:endParaRPr lang="cs-CZ" sz="1400" kern="1200" dirty="0"/>
        </a:p>
      </dsp:txBody>
      <dsp:txXfrm>
        <a:off x="3905606" y="31825"/>
        <a:ext cx="1241907" cy="981314"/>
      </dsp:txXfrm>
    </dsp:sp>
    <dsp:sp modelId="{0BEA7C0D-BA91-4634-A6A2-38BAB54957A7}">
      <dsp:nvSpPr>
        <dsp:cNvPr id="0" name=""/>
        <dsp:cNvSpPr/>
      </dsp:nvSpPr>
      <dsp:spPr>
        <a:xfrm rot="17280000">
          <a:off x="5100860" y="1105015"/>
          <a:ext cx="1782816" cy="5304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DD3073-8B83-406D-AF03-6EF3A11EEBE2}">
      <dsp:nvSpPr>
        <dsp:cNvPr id="0" name=""/>
        <dsp:cNvSpPr/>
      </dsp:nvSpPr>
      <dsp:spPr>
        <a:xfrm>
          <a:off x="5616244" y="1295"/>
          <a:ext cx="1302967" cy="1042374"/>
        </a:xfrm>
        <a:prstGeom prst="roundRect">
          <a:avLst>
            <a:gd name="adj" fmla="val 10000"/>
          </a:avLst>
        </a:prstGeom>
        <a:solidFill>
          <a:srgbClr val="F79F2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Metropolitní oblasti</a:t>
          </a:r>
        </a:p>
      </dsp:txBody>
      <dsp:txXfrm>
        <a:off x="5646774" y="31825"/>
        <a:ext cx="1241907" cy="981314"/>
      </dsp:txXfrm>
    </dsp:sp>
    <dsp:sp modelId="{9ECE21BA-FB1F-43B0-A53F-D2F7EE534504}">
      <dsp:nvSpPr>
        <dsp:cNvPr id="0" name=""/>
        <dsp:cNvSpPr/>
      </dsp:nvSpPr>
      <dsp:spPr>
        <a:xfrm rot="19440000">
          <a:off x="6063790" y="1804625"/>
          <a:ext cx="1782816" cy="5304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CEEA67-F3F0-4D3C-A8E2-4C231BF81166}">
      <dsp:nvSpPr>
        <dsp:cNvPr id="0" name=""/>
        <dsp:cNvSpPr/>
      </dsp:nvSpPr>
      <dsp:spPr>
        <a:xfrm>
          <a:off x="7024879" y="1024728"/>
          <a:ext cx="1302967" cy="1042374"/>
        </a:xfrm>
        <a:prstGeom prst="roundRect">
          <a:avLst>
            <a:gd name="adj" fmla="val 10000"/>
          </a:avLst>
        </a:prstGeom>
        <a:solidFill>
          <a:srgbClr val="F79F2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Seskupení orgánů místní samosprávy</a:t>
          </a:r>
        </a:p>
      </dsp:txBody>
      <dsp:txXfrm>
        <a:off x="7055409" y="1055258"/>
        <a:ext cx="1241907" cy="981314"/>
      </dsp:txXfrm>
    </dsp:sp>
    <dsp:sp modelId="{2808C43D-2965-45E9-8BEC-EFBE33C51FAC}">
      <dsp:nvSpPr>
        <dsp:cNvPr id="0" name=""/>
        <dsp:cNvSpPr/>
      </dsp:nvSpPr>
      <dsp:spPr>
        <a:xfrm>
          <a:off x="6431597" y="2936617"/>
          <a:ext cx="1782816" cy="5304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4F886-631D-4D1E-A9F8-0F2A96110A3D}">
      <dsp:nvSpPr>
        <dsp:cNvPr id="0" name=""/>
        <dsp:cNvSpPr/>
      </dsp:nvSpPr>
      <dsp:spPr>
        <a:xfrm>
          <a:off x="7562929" y="2680677"/>
          <a:ext cx="1302967" cy="1042374"/>
        </a:xfrm>
        <a:prstGeom prst="roundRect">
          <a:avLst>
            <a:gd name="adj" fmla="val 10000"/>
          </a:avLst>
        </a:prstGeom>
        <a:solidFill>
          <a:srgbClr val="F79F2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A jiné orgány veřejné správy</a:t>
          </a:r>
        </a:p>
      </dsp:txBody>
      <dsp:txXfrm>
        <a:off x="7593459" y="2711207"/>
        <a:ext cx="1241907" cy="9813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F2AEE-5C37-4A7F-80FC-56136449C8A8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4DA78-995F-458E-A5EA-1169AF1301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23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" r="5909"/>
          <a:stretch/>
        </p:blipFill>
        <p:spPr>
          <a:xfrm>
            <a:off x="-23149" y="0"/>
            <a:ext cx="12199716" cy="6895568"/>
          </a:xfrm>
          <a:prstGeom prst="rect">
            <a:avLst/>
          </a:prstGeom>
        </p:spPr>
      </p:pic>
      <p:sp>
        <p:nvSpPr>
          <p:cNvPr id="14" name="Obdélník 13"/>
          <p:cNvSpPr/>
          <p:nvPr userDrawn="1"/>
        </p:nvSpPr>
        <p:spPr>
          <a:xfrm>
            <a:off x="1524000" y="1122362"/>
            <a:ext cx="9144000" cy="416011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9814F-5034-464B-B204-B7B0F80E52A9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FA0E-3189-40D6-9F2E-0566D37AC4F6}" type="slidenum">
              <a:rPr lang="cs-CZ" smtClean="0"/>
              <a:t>‹#›</a:t>
            </a:fld>
            <a:endParaRPr lang="cs-CZ"/>
          </a:p>
        </p:txBody>
      </p:sp>
      <p:grpSp>
        <p:nvGrpSpPr>
          <p:cNvPr id="13" name="Skupina 12"/>
          <p:cNvGrpSpPr/>
          <p:nvPr userDrawn="1"/>
        </p:nvGrpSpPr>
        <p:grpSpPr>
          <a:xfrm>
            <a:off x="-28575" y="5270177"/>
            <a:ext cx="12220575" cy="1323324"/>
            <a:chOff x="-19050" y="4856360"/>
            <a:chExt cx="12220575" cy="1323324"/>
          </a:xfrm>
        </p:grpSpPr>
        <p:sp>
          <p:nvSpPr>
            <p:cNvPr id="41" name="TextovéPole 40"/>
            <p:cNvSpPr txBox="1"/>
            <p:nvPr userDrawn="1"/>
          </p:nvSpPr>
          <p:spPr>
            <a:xfrm rot="607830">
              <a:off x="10063092" y="4856360"/>
              <a:ext cx="1329210" cy="3693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b="1" dirty="0" smtClean="0">
                  <a:solidFill>
                    <a:srgbClr val="CA4F1B"/>
                  </a:solidFill>
                </a:rPr>
                <a:t>spolupráce</a:t>
              </a:r>
              <a:endParaRPr lang="cs-CZ" b="1" dirty="0">
                <a:solidFill>
                  <a:srgbClr val="CA4F1B"/>
                </a:solidFill>
              </a:endParaRPr>
            </a:p>
          </p:txBody>
        </p:sp>
        <p:grpSp>
          <p:nvGrpSpPr>
            <p:cNvPr id="10" name="Skupina 9"/>
            <p:cNvGrpSpPr/>
            <p:nvPr userDrawn="1"/>
          </p:nvGrpSpPr>
          <p:grpSpPr>
            <a:xfrm>
              <a:off x="-19050" y="4909783"/>
              <a:ext cx="12220575" cy="1269901"/>
              <a:chOff x="-19050" y="4909783"/>
              <a:chExt cx="12220575" cy="1269901"/>
            </a:xfrm>
          </p:grpSpPr>
          <p:sp>
            <p:nvSpPr>
              <p:cNvPr id="35" name="Volný tvar 34"/>
              <p:cNvSpPr/>
              <p:nvPr userDrawn="1"/>
            </p:nvSpPr>
            <p:spPr>
              <a:xfrm>
                <a:off x="-9525" y="5514975"/>
                <a:ext cx="4857750" cy="563067"/>
              </a:xfrm>
              <a:custGeom>
                <a:avLst/>
                <a:gdLst>
                  <a:gd name="connsiteX0" fmla="*/ 0 w 4857750"/>
                  <a:gd name="connsiteY0" fmla="*/ 0 h 563067"/>
                  <a:gd name="connsiteX1" fmla="*/ 1828800 w 4857750"/>
                  <a:gd name="connsiteY1" fmla="*/ 533400 h 563067"/>
                  <a:gd name="connsiteX2" fmla="*/ 4857750 w 4857750"/>
                  <a:gd name="connsiteY2" fmla="*/ 447675 h 563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57750" h="563067">
                    <a:moveTo>
                      <a:pt x="0" y="0"/>
                    </a:moveTo>
                    <a:cubicBezTo>
                      <a:pt x="509587" y="229394"/>
                      <a:pt x="1019175" y="458788"/>
                      <a:pt x="1828800" y="533400"/>
                    </a:cubicBezTo>
                    <a:cubicBezTo>
                      <a:pt x="2638425" y="608012"/>
                      <a:pt x="3748087" y="527843"/>
                      <a:pt x="4857750" y="447675"/>
                    </a:cubicBezTo>
                  </a:path>
                </a:pathLst>
              </a:cu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Volný tvar 35"/>
              <p:cNvSpPr/>
              <p:nvPr userDrawn="1"/>
            </p:nvSpPr>
            <p:spPr>
              <a:xfrm>
                <a:off x="6029325" y="5390746"/>
                <a:ext cx="6172200" cy="495704"/>
              </a:xfrm>
              <a:custGeom>
                <a:avLst/>
                <a:gdLst>
                  <a:gd name="connsiteX0" fmla="*/ 0 w 6172200"/>
                  <a:gd name="connsiteY0" fmla="*/ 429029 h 495704"/>
                  <a:gd name="connsiteX1" fmla="*/ 3333750 w 6172200"/>
                  <a:gd name="connsiteY1" fmla="*/ 404 h 495704"/>
                  <a:gd name="connsiteX2" fmla="*/ 6172200 w 6172200"/>
                  <a:gd name="connsiteY2" fmla="*/ 495704 h 495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72200" h="495704">
                    <a:moveTo>
                      <a:pt x="0" y="429029"/>
                    </a:moveTo>
                    <a:cubicBezTo>
                      <a:pt x="1152525" y="209160"/>
                      <a:pt x="2305050" y="-10709"/>
                      <a:pt x="3333750" y="404"/>
                    </a:cubicBezTo>
                    <a:cubicBezTo>
                      <a:pt x="4362450" y="11516"/>
                      <a:pt x="5267325" y="253610"/>
                      <a:pt x="6172200" y="495704"/>
                    </a:cubicBezTo>
                  </a:path>
                </a:pathLst>
              </a:cu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Volný tvar 36"/>
              <p:cNvSpPr/>
              <p:nvPr userDrawn="1"/>
            </p:nvSpPr>
            <p:spPr>
              <a:xfrm>
                <a:off x="-19050" y="5657850"/>
                <a:ext cx="1924050" cy="438150"/>
              </a:xfrm>
              <a:custGeom>
                <a:avLst/>
                <a:gdLst>
                  <a:gd name="connsiteX0" fmla="*/ 0 w 1924050"/>
                  <a:gd name="connsiteY0" fmla="*/ 438150 h 438150"/>
                  <a:gd name="connsiteX1" fmla="*/ 1095375 w 1924050"/>
                  <a:gd name="connsiteY1" fmla="*/ 85725 h 438150"/>
                  <a:gd name="connsiteX2" fmla="*/ 1924050 w 1924050"/>
                  <a:gd name="connsiteY2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24050" h="438150">
                    <a:moveTo>
                      <a:pt x="0" y="438150"/>
                    </a:moveTo>
                    <a:cubicBezTo>
                      <a:pt x="387350" y="298450"/>
                      <a:pt x="774700" y="158750"/>
                      <a:pt x="1095375" y="85725"/>
                    </a:cubicBezTo>
                    <a:cubicBezTo>
                      <a:pt x="1416050" y="12700"/>
                      <a:pt x="1670050" y="6350"/>
                      <a:pt x="1924050" y="0"/>
                    </a:cubicBezTo>
                  </a:path>
                </a:pathLst>
              </a:cu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Volný tvar 37"/>
              <p:cNvSpPr/>
              <p:nvPr userDrawn="1"/>
            </p:nvSpPr>
            <p:spPr>
              <a:xfrm>
                <a:off x="3038475" y="5032274"/>
                <a:ext cx="9163050" cy="1147410"/>
              </a:xfrm>
              <a:custGeom>
                <a:avLst/>
                <a:gdLst>
                  <a:gd name="connsiteX0" fmla="*/ 0 w 9163050"/>
                  <a:gd name="connsiteY0" fmla="*/ 549376 h 1147410"/>
                  <a:gd name="connsiteX1" fmla="*/ 1781175 w 9163050"/>
                  <a:gd name="connsiteY1" fmla="*/ 416026 h 1147410"/>
                  <a:gd name="connsiteX2" fmla="*/ 3657600 w 9163050"/>
                  <a:gd name="connsiteY2" fmla="*/ 15976 h 1147410"/>
                  <a:gd name="connsiteX3" fmla="*/ 7324725 w 9163050"/>
                  <a:gd name="connsiteY3" fmla="*/ 1025626 h 1147410"/>
                  <a:gd name="connsiteX4" fmla="*/ 9163050 w 9163050"/>
                  <a:gd name="connsiteY4" fmla="*/ 1092301 h 1147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3050" h="1147410">
                    <a:moveTo>
                      <a:pt x="0" y="549376"/>
                    </a:moveTo>
                    <a:cubicBezTo>
                      <a:pt x="585787" y="527151"/>
                      <a:pt x="1171575" y="504926"/>
                      <a:pt x="1781175" y="416026"/>
                    </a:cubicBezTo>
                    <a:cubicBezTo>
                      <a:pt x="2390775" y="327126"/>
                      <a:pt x="2733675" y="-85624"/>
                      <a:pt x="3657600" y="15976"/>
                    </a:cubicBezTo>
                    <a:cubicBezTo>
                      <a:pt x="4581525" y="117576"/>
                      <a:pt x="6407150" y="846238"/>
                      <a:pt x="7324725" y="1025626"/>
                    </a:cubicBezTo>
                    <a:cubicBezTo>
                      <a:pt x="8242300" y="1205014"/>
                      <a:pt x="8702675" y="1148657"/>
                      <a:pt x="9163050" y="1092301"/>
                    </a:cubicBezTo>
                  </a:path>
                </a:pathLst>
              </a:cu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Volný tvar 38"/>
              <p:cNvSpPr/>
              <p:nvPr userDrawn="1"/>
            </p:nvSpPr>
            <p:spPr>
              <a:xfrm>
                <a:off x="-19050" y="4909783"/>
                <a:ext cx="10087222" cy="644325"/>
              </a:xfrm>
              <a:custGeom>
                <a:avLst/>
                <a:gdLst>
                  <a:gd name="connsiteX0" fmla="*/ 0 w 10087222"/>
                  <a:gd name="connsiteY0" fmla="*/ 281342 h 644325"/>
                  <a:gd name="connsiteX1" fmla="*/ 2562225 w 10087222"/>
                  <a:gd name="connsiteY1" fmla="*/ 262292 h 644325"/>
                  <a:gd name="connsiteX2" fmla="*/ 5514975 w 10087222"/>
                  <a:gd name="connsiteY2" fmla="*/ 643292 h 644325"/>
                  <a:gd name="connsiteX3" fmla="*/ 8524875 w 10087222"/>
                  <a:gd name="connsiteY3" fmla="*/ 128942 h 644325"/>
                  <a:gd name="connsiteX4" fmla="*/ 9829800 w 10087222"/>
                  <a:gd name="connsiteY4" fmla="*/ 14642 h 644325"/>
                  <a:gd name="connsiteX5" fmla="*/ 10086975 w 10087222"/>
                  <a:gd name="connsiteY5" fmla="*/ 5117 h 64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87222" h="644325">
                    <a:moveTo>
                      <a:pt x="0" y="281342"/>
                    </a:moveTo>
                    <a:cubicBezTo>
                      <a:pt x="821531" y="241654"/>
                      <a:pt x="1643063" y="201967"/>
                      <a:pt x="2562225" y="262292"/>
                    </a:cubicBezTo>
                    <a:cubicBezTo>
                      <a:pt x="3481387" y="322617"/>
                      <a:pt x="4521200" y="665517"/>
                      <a:pt x="5514975" y="643292"/>
                    </a:cubicBezTo>
                    <a:cubicBezTo>
                      <a:pt x="6508750" y="621067"/>
                      <a:pt x="7805737" y="233717"/>
                      <a:pt x="8524875" y="128942"/>
                    </a:cubicBezTo>
                    <a:cubicBezTo>
                      <a:pt x="9244013" y="24167"/>
                      <a:pt x="9569450" y="35279"/>
                      <a:pt x="9829800" y="14642"/>
                    </a:cubicBezTo>
                    <a:cubicBezTo>
                      <a:pt x="10090150" y="-5995"/>
                      <a:pt x="10088562" y="-439"/>
                      <a:pt x="10086975" y="5117"/>
                    </a:cubicBezTo>
                  </a:path>
                </a:pathLst>
              </a:cu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Volný tvar 39"/>
              <p:cNvSpPr/>
              <p:nvPr userDrawn="1"/>
            </p:nvSpPr>
            <p:spPr>
              <a:xfrm>
                <a:off x="11351730" y="5214080"/>
                <a:ext cx="830745" cy="319945"/>
              </a:xfrm>
              <a:custGeom>
                <a:avLst/>
                <a:gdLst>
                  <a:gd name="connsiteX0" fmla="*/ 0 w 723900"/>
                  <a:gd name="connsiteY0" fmla="*/ 0 h 676275"/>
                  <a:gd name="connsiteX1" fmla="*/ 723900 w 723900"/>
                  <a:gd name="connsiteY1" fmla="*/ 676275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3900" h="676275">
                    <a:moveTo>
                      <a:pt x="0" y="0"/>
                    </a:moveTo>
                    <a:lnTo>
                      <a:pt x="723900" y="676275"/>
                    </a:lnTo>
                  </a:path>
                </a:pathLst>
              </a:cu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TextovéPole 41"/>
              <p:cNvSpPr txBox="1"/>
              <p:nvPr userDrawn="1"/>
            </p:nvSpPr>
            <p:spPr>
              <a:xfrm rot="21380279">
                <a:off x="4894194" y="5707513"/>
                <a:ext cx="1085554" cy="36933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cs-CZ" b="1" dirty="0" smtClean="0">
                    <a:solidFill>
                      <a:srgbClr val="CA4F1B"/>
                    </a:solidFill>
                  </a:rPr>
                  <a:t>podpora</a:t>
                </a:r>
                <a:endParaRPr lang="cs-CZ" b="1" dirty="0">
                  <a:solidFill>
                    <a:srgbClr val="CA4F1B"/>
                  </a:solidFill>
                </a:endParaRPr>
              </a:p>
            </p:txBody>
          </p:sp>
          <p:sp>
            <p:nvSpPr>
              <p:cNvPr id="43" name="TextovéPole 42"/>
              <p:cNvSpPr txBox="1"/>
              <p:nvPr userDrawn="1"/>
            </p:nvSpPr>
            <p:spPr>
              <a:xfrm>
                <a:off x="2049089" y="5413032"/>
                <a:ext cx="915635" cy="36933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cs-CZ" b="1" dirty="0" smtClean="0">
                    <a:solidFill>
                      <a:srgbClr val="CA4F1B"/>
                    </a:solidFill>
                    <a:effectLst/>
                  </a:rPr>
                  <a:t>venkov</a:t>
                </a:r>
                <a:endParaRPr lang="cs-CZ" b="1" dirty="0">
                  <a:solidFill>
                    <a:srgbClr val="CA4F1B"/>
                  </a:solidFill>
                  <a:effectLst/>
                </a:endParaRPr>
              </a:p>
            </p:txBody>
          </p:sp>
        </p:grpSp>
      </p:grpSp>
      <p:pic>
        <p:nvPicPr>
          <p:cNvPr id="23" name="Obrázek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28" y="315932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68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13" name="TextovéPole 12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" name="Skupina 13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15" name="Volný tvar 14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6" name="Volný tvar 15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7" name="Volný tvar 16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" name="Volný tvar 17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Volný tvar 18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20" name="TextovéPole 19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TextovéPole 20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22" name="Volný tvar 21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24" name="Obrázek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26876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2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véPole 19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14" name="Volný tvar 13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5" name="Volný tvar 14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6" name="Volný tvar 15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Volný tvar 16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Volný tvar 18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21" name="TextovéPole 20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TextovéPole 21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6" name="Volný tvar 5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26876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8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Skupina 2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4" name="Volný tvar 3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5" name="Volný tvar 4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6" name="Volný tvar 5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Volný tvar 6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Volný tvar 7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9" name="TextovéPole 8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TextovéPole 9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11" name="Volný tvar 10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633722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6" name="TextovéPole 15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7" name="Skupina 16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18" name="Volný tvar 17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9" name="Volný tvar 18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20" name="Volný tvar 19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" name="Volný tvar 20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2" name="Volný tvar 21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23" name="TextovéPole 22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TextovéPole 23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25" name="Volný tvar 24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26" name="Obrázek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26876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43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5359400" y="558800"/>
            <a:ext cx="6550798" cy="544442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558800"/>
            <a:ext cx="4240212" cy="698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1327929"/>
            <a:ext cx="4240212" cy="46649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ovéPole 4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7" name="Volný tvar 6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8" name="Volný tvar 7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9" name="Volný tvar 8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Volný tvar 9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Volný tvar 10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2" name="TextovéPole 11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TextovéPole 12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14" name="Volný tvar 13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832732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8166100" y="558800"/>
            <a:ext cx="3655198" cy="269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558800"/>
            <a:ext cx="7059612" cy="711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1351209"/>
            <a:ext cx="7059612" cy="464162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ovéPole 4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7" name="Volný tvar 6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8" name="Volný tvar 7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9" name="Volný tvar 8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Volný tvar 9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Volný tvar 10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2" name="TextovéPole 11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TextovéPole 12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14" name="Volný tvar 13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6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8166100" y="3300430"/>
            <a:ext cx="3655198" cy="269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9723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558800"/>
            <a:ext cx="3932237" cy="711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1351209"/>
            <a:ext cx="3932237" cy="464162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5" name="TextovéPole 4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7" name="Volný tvar 6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8" name="Volný tvar 7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9" name="Volný tvar 8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Volný tvar 9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Volný tvar 10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2" name="TextovéPole 11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TextovéPole 12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14" name="Volný tvar 13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6" name="Zástupný symbol pro obrázek 2"/>
          <p:cNvSpPr>
            <a:spLocks noGrp="1"/>
          </p:cNvSpPr>
          <p:nvPr>
            <p:ph type="pic" idx="10"/>
          </p:nvPr>
        </p:nvSpPr>
        <p:spPr>
          <a:xfrm>
            <a:off x="5183188" y="558800"/>
            <a:ext cx="3313112" cy="26644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7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8597086" y="558800"/>
            <a:ext cx="3313112" cy="26644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24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5183188" y="3357033"/>
            <a:ext cx="3313112" cy="26644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25" name="Zástupný symbol pro obrázek 2"/>
          <p:cNvSpPr>
            <a:spLocks noGrp="1"/>
          </p:cNvSpPr>
          <p:nvPr>
            <p:ph type="pic" idx="13"/>
          </p:nvPr>
        </p:nvSpPr>
        <p:spPr>
          <a:xfrm>
            <a:off x="8597086" y="3357033"/>
            <a:ext cx="3313112" cy="26644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6997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TextovéPole 3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Skupina 4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6" name="Volný tvar 5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7" name="Volný tvar 6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8" name="Volný tvar 7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Volný tvar 8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Volný tvar 9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1" name="TextovéPole 10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TextovéPole 11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13" name="Volný tvar 12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26876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66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61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ěkujeme za pozorn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1" r="5262"/>
          <a:stretch/>
        </p:blipFill>
        <p:spPr>
          <a:xfrm>
            <a:off x="-22861" y="-55822"/>
            <a:ext cx="12237721" cy="691382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Obdélník 13"/>
          <p:cNvSpPr/>
          <p:nvPr userDrawn="1"/>
        </p:nvSpPr>
        <p:spPr>
          <a:xfrm>
            <a:off x="1524000" y="1930399"/>
            <a:ext cx="9144000" cy="335207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930399"/>
            <a:ext cx="9144000" cy="2387601"/>
          </a:xfrm>
          <a:solidFill>
            <a:schemeClr val="bg1">
              <a:alpha val="50000"/>
            </a:schemeClr>
          </a:solidFill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9144000" cy="939800"/>
          </a:xfrm>
          <a:solidFill>
            <a:schemeClr val="bg1">
              <a:alpha val="50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9814F-5034-464B-B204-B7B0F80E52A9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FA0E-3189-40D6-9F2E-0566D37AC4F6}" type="slidenum">
              <a:rPr lang="cs-CZ" smtClean="0"/>
              <a:t>‹#›</a:t>
            </a:fld>
            <a:endParaRPr lang="cs-CZ"/>
          </a:p>
        </p:txBody>
      </p:sp>
      <p:grpSp>
        <p:nvGrpSpPr>
          <p:cNvPr id="13" name="Skupina 12"/>
          <p:cNvGrpSpPr/>
          <p:nvPr userDrawn="1"/>
        </p:nvGrpSpPr>
        <p:grpSpPr>
          <a:xfrm>
            <a:off x="-28575" y="5490095"/>
            <a:ext cx="12220575" cy="1323324"/>
            <a:chOff x="-19050" y="4856360"/>
            <a:chExt cx="12220575" cy="1323324"/>
          </a:xfrm>
        </p:grpSpPr>
        <p:sp>
          <p:nvSpPr>
            <p:cNvPr id="41" name="TextovéPole 40"/>
            <p:cNvSpPr txBox="1"/>
            <p:nvPr userDrawn="1"/>
          </p:nvSpPr>
          <p:spPr>
            <a:xfrm rot="607830">
              <a:off x="10120768" y="4856360"/>
              <a:ext cx="1213858" cy="3693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dirty="0" smtClean="0">
                  <a:solidFill>
                    <a:schemeClr val="bg1"/>
                  </a:solidFill>
                </a:rPr>
                <a:t>spolupráce</a:t>
              </a:r>
              <a:endParaRPr lang="cs-CZ" dirty="0">
                <a:solidFill>
                  <a:schemeClr val="bg1"/>
                </a:solidFill>
              </a:endParaRPr>
            </a:p>
          </p:txBody>
        </p:sp>
        <p:grpSp>
          <p:nvGrpSpPr>
            <p:cNvPr id="10" name="Skupina 9"/>
            <p:cNvGrpSpPr/>
            <p:nvPr userDrawn="1"/>
          </p:nvGrpSpPr>
          <p:grpSpPr>
            <a:xfrm>
              <a:off x="-19050" y="4909783"/>
              <a:ext cx="12220575" cy="1269901"/>
              <a:chOff x="-19050" y="4909783"/>
              <a:chExt cx="12220575" cy="1269901"/>
            </a:xfrm>
          </p:grpSpPr>
          <p:sp>
            <p:nvSpPr>
              <p:cNvPr id="35" name="Volný tvar 34"/>
              <p:cNvSpPr/>
              <p:nvPr userDrawn="1"/>
            </p:nvSpPr>
            <p:spPr>
              <a:xfrm>
                <a:off x="-9525" y="5514975"/>
                <a:ext cx="4857750" cy="563067"/>
              </a:xfrm>
              <a:custGeom>
                <a:avLst/>
                <a:gdLst>
                  <a:gd name="connsiteX0" fmla="*/ 0 w 4857750"/>
                  <a:gd name="connsiteY0" fmla="*/ 0 h 563067"/>
                  <a:gd name="connsiteX1" fmla="*/ 1828800 w 4857750"/>
                  <a:gd name="connsiteY1" fmla="*/ 533400 h 563067"/>
                  <a:gd name="connsiteX2" fmla="*/ 4857750 w 4857750"/>
                  <a:gd name="connsiteY2" fmla="*/ 447675 h 563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57750" h="563067">
                    <a:moveTo>
                      <a:pt x="0" y="0"/>
                    </a:moveTo>
                    <a:cubicBezTo>
                      <a:pt x="509587" y="229394"/>
                      <a:pt x="1019175" y="458788"/>
                      <a:pt x="1828800" y="533400"/>
                    </a:cubicBezTo>
                    <a:cubicBezTo>
                      <a:pt x="2638425" y="608012"/>
                      <a:pt x="3748087" y="527843"/>
                      <a:pt x="4857750" y="447675"/>
                    </a:cubicBezTo>
                  </a:path>
                </a:pathLst>
              </a:cu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Volný tvar 35"/>
              <p:cNvSpPr/>
              <p:nvPr userDrawn="1"/>
            </p:nvSpPr>
            <p:spPr>
              <a:xfrm>
                <a:off x="6029325" y="5390746"/>
                <a:ext cx="6172200" cy="495704"/>
              </a:xfrm>
              <a:custGeom>
                <a:avLst/>
                <a:gdLst>
                  <a:gd name="connsiteX0" fmla="*/ 0 w 6172200"/>
                  <a:gd name="connsiteY0" fmla="*/ 429029 h 495704"/>
                  <a:gd name="connsiteX1" fmla="*/ 3333750 w 6172200"/>
                  <a:gd name="connsiteY1" fmla="*/ 404 h 495704"/>
                  <a:gd name="connsiteX2" fmla="*/ 6172200 w 6172200"/>
                  <a:gd name="connsiteY2" fmla="*/ 495704 h 495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72200" h="495704">
                    <a:moveTo>
                      <a:pt x="0" y="429029"/>
                    </a:moveTo>
                    <a:cubicBezTo>
                      <a:pt x="1152525" y="209160"/>
                      <a:pt x="2305050" y="-10709"/>
                      <a:pt x="3333750" y="404"/>
                    </a:cubicBezTo>
                    <a:cubicBezTo>
                      <a:pt x="4362450" y="11516"/>
                      <a:pt x="5267325" y="253610"/>
                      <a:pt x="6172200" y="495704"/>
                    </a:cubicBezTo>
                  </a:path>
                </a:pathLst>
              </a:cu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Volný tvar 36"/>
              <p:cNvSpPr/>
              <p:nvPr userDrawn="1"/>
            </p:nvSpPr>
            <p:spPr>
              <a:xfrm>
                <a:off x="-19050" y="5657850"/>
                <a:ext cx="1924050" cy="438150"/>
              </a:xfrm>
              <a:custGeom>
                <a:avLst/>
                <a:gdLst>
                  <a:gd name="connsiteX0" fmla="*/ 0 w 1924050"/>
                  <a:gd name="connsiteY0" fmla="*/ 438150 h 438150"/>
                  <a:gd name="connsiteX1" fmla="*/ 1095375 w 1924050"/>
                  <a:gd name="connsiteY1" fmla="*/ 85725 h 438150"/>
                  <a:gd name="connsiteX2" fmla="*/ 1924050 w 1924050"/>
                  <a:gd name="connsiteY2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24050" h="438150">
                    <a:moveTo>
                      <a:pt x="0" y="438150"/>
                    </a:moveTo>
                    <a:cubicBezTo>
                      <a:pt x="387350" y="298450"/>
                      <a:pt x="774700" y="158750"/>
                      <a:pt x="1095375" y="85725"/>
                    </a:cubicBezTo>
                    <a:cubicBezTo>
                      <a:pt x="1416050" y="12700"/>
                      <a:pt x="1670050" y="6350"/>
                      <a:pt x="1924050" y="0"/>
                    </a:cubicBezTo>
                  </a:path>
                </a:pathLst>
              </a:cu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Volný tvar 37"/>
              <p:cNvSpPr/>
              <p:nvPr userDrawn="1"/>
            </p:nvSpPr>
            <p:spPr>
              <a:xfrm>
                <a:off x="3038475" y="5032274"/>
                <a:ext cx="9163050" cy="1147410"/>
              </a:xfrm>
              <a:custGeom>
                <a:avLst/>
                <a:gdLst>
                  <a:gd name="connsiteX0" fmla="*/ 0 w 9163050"/>
                  <a:gd name="connsiteY0" fmla="*/ 549376 h 1147410"/>
                  <a:gd name="connsiteX1" fmla="*/ 1781175 w 9163050"/>
                  <a:gd name="connsiteY1" fmla="*/ 416026 h 1147410"/>
                  <a:gd name="connsiteX2" fmla="*/ 3657600 w 9163050"/>
                  <a:gd name="connsiteY2" fmla="*/ 15976 h 1147410"/>
                  <a:gd name="connsiteX3" fmla="*/ 7324725 w 9163050"/>
                  <a:gd name="connsiteY3" fmla="*/ 1025626 h 1147410"/>
                  <a:gd name="connsiteX4" fmla="*/ 9163050 w 9163050"/>
                  <a:gd name="connsiteY4" fmla="*/ 1092301 h 1147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3050" h="1147410">
                    <a:moveTo>
                      <a:pt x="0" y="549376"/>
                    </a:moveTo>
                    <a:cubicBezTo>
                      <a:pt x="585787" y="527151"/>
                      <a:pt x="1171575" y="504926"/>
                      <a:pt x="1781175" y="416026"/>
                    </a:cubicBezTo>
                    <a:cubicBezTo>
                      <a:pt x="2390775" y="327126"/>
                      <a:pt x="2733675" y="-85624"/>
                      <a:pt x="3657600" y="15976"/>
                    </a:cubicBezTo>
                    <a:cubicBezTo>
                      <a:pt x="4581525" y="117576"/>
                      <a:pt x="6407150" y="846238"/>
                      <a:pt x="7324725" y="1025626"/>
                    </a:cubicBezTo>
                    <a:cubicBezTo>
                      <a:pt x="8242300" y="1205014"/>
                      <a:pt x="8702675" y="1148657"/>
                      <a:pt x="9163050" y="1092301"/>
                    </a:cubicBezTo>
                  </a:path>
                </a:pathLst>
              </a:cu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Volný tvar 38"/>
              <p:cNvSpPr/>
              <p:nvPr userDrawn="1"/>
            </p:nvSpPr>
            <p:spPr>
              <a:xfrm>
                <a:off x="-19050" y="4909783"/>
                <a:ext cx="10087222" cy="644325"/>
              </a:xfrm>
              <a:custGeom>
                <a:avLst/>
                <a:gdLst>
                  <a:gd name="connsiteX0" fmla="*/ 0 w 10087222"/>
                  <a:gd name="connsiteY0" fmla="*/ 281342 h 644325"/>
                  <a:gd name="connsiteX1" fmla="*/ 2562225 w 10087222"/>
                  <a:gd name="connsiteY1" fmla="*/ 262292 h 644325"/>
                  <a:gd name="connsiteX2" fmla="*/ 5514975 w 10087222"/>
                  <a:gd name="connsiteY2" fmla="*/ 643292 h 644325"/>
                  <a:gd name="connsiteX3" fmla="*/ 8524875 w 10087222"/>
                  <a:gd name="connsiteY3" fmla="*/ 128942 h 644325"/>
                  <a:gd name="connsiteX4" fmla="*/ 9829800 w 10087222"/>
                  <a:gd name="connsiteY4" fmla="*/ 14642 h 644325"/>
                  <a:gd name="connsiteX5" fmla="*/ 10086975 w 10087222"/>
                  <a:gd name="connsiteY5" fmla="*/ 5117 h 64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87222" h="644325">
                    <a:moveTo>
                      <a:pt x="0" y="281342"/>
                    </a:moveTo>
                    <a:cubicBezTo>
                      <a:pt x="821531" y="241654"/>
                      <a:pt x="1643063" y="201967"/>
                      <a:pt x="2562225" y="262292"/>
                    </a:cubicBezTo>
                    <a:cubicBezTo>
                      <a:pt x="3481387" y="322617"/>
                      <a:pt x="4521200" y="665517"/>
                      <a:pt x="5514975" y="643292"/>
                    </a:cubicBezTo>
                    <a:cubicBezTo>
                      <a:pt x="6508750" y="621067"/>
                      <a:pt x="7805737" y="233717"/>
                      <a:pt x="8524875" y="128942"/>
                    </a:cubicBezTo>
                    <a:cubicBezTo>
                      <a:pt x="9244013" y="24167"/>
                      <a:pt x="9569450" y="35279"/>
                      <a:pt x="9829800" y="14642"/>
                    </a:cubicBezTo>
                    <a:cubicBezTo>
                      <a:pt x="10090150" y="-5995"/>
                      <a:pt x="10088562" y="-439"/>
                      <a:pt x="10086975" y="5117"/>
                    </a:cubicBezTo>
                  </a:path>
                </a:pathLst>
              </a:cu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Volný tvar 39"/>
              <p:cNvSpPr/>
              <p:nvPr userDrawn="1"/>
            </p:nvSpPr>
            <p:spPr>
              <a:xfrm>
                <a:off x="11351730" y="5214080"/>
                <a:ext cx="830745" cy="319945"/>
              </a:xfrm>
              <a:custGeom>
                <a:avLst/>
                <a:gdLst>
                  <a:gd name="connsiteX0" fmla="*/ 0 w 723900"/>
                  <a:gd name="connsiteY0" fmla="*/ 0 h 676275"/>
                  <a:gd name="connsiteX1" fmla="*/ 723900 w 723900"/>
                  <a:gd name="connsiteY1" fmla="*/ 676275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3900" h="676275">
                    <a:moveTo>
                      <a:pt x="0" y="0"/>
                    </a:moveTo>
                    <a:lnTo>
                      <a:pt x="723900" y="676275"/>
                    </a:lnTo>
                  </a:path>
                </a:pathLst>
              </a:cu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TextovéPole 41"/>
              <p:cNvSpPr txBox="1"/>
              <p:nvPr userDrawn="1"/>
            </p:nvSpPr>
            <p:spPr>
              <a:xfrm rot="21380279">
                <a:off x="4947060" y="5707513"/>
                <a:ext cx="979820" cy="36933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>
                    <a:solidFill>
                      <a:schemeClr val="bg1"/>
                    </a:solidFill>
                  </a:rPr>
                  <a:t>podpora</a:t>
                </a:r>
                <a:endParaRPr lang="cs-CZ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TextovéPole 42"/>
              <p:cNvSpPr txBox="1"/>
              <p:nvPr userDrawn="1"/>
            </p:nvSpPr>
            <p:spPr>
              <a:xfrm>
                <a:off x="2049089" y="5413032"/>
                <a:ext cx="845296" cy="36933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>
                    <a:solidFill>
                      <a:schemeClr val="bg1"/>
                    </a:solidFill>
                  </a:rPr>
                  <a:t>venkov</a:t>
                </a:r>
                <a:endParaRPr lang="cs-CZ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8" name="Obrázek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756" y="325005"/>
            <a:ext cx="1766416" cy="57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25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26135"/>
            <a:ext cx="10515600" cy="435133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20" name="TextovéPole 19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14" name="Volný tvar 13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5" name="Volný tvar 14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16" name="Volný tvar 15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Volný tvar 16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Volný tvar 18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21" name="TextovéPole 20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TextovéPole 21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6" name="Volný tvar 5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35" name="Obrázek 3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26876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71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9843" y="1271525"/>
            <a:ext cx="10541956" cy="712458"/>
          </a:xfrm>
        </p:spPr>
        <p:txBody>
          <a:bodyPr anchor="b">
            <a:normAutofit/>
          </a:bodyPr>
          <a:lstStyle>
            <a:lvl1pPr marL="0" indent="0" algn="l">
              <a:buNone/>
              <a:defRPr sz="2800" b="1" cap="sm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1994712"/>
            <a:ext cx="10541956" cy="39378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29" name="TextovéPole 28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Skupina 29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31" name="Volný tvar 30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32" name="Volný tvar 31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33" name="Volný tvar 32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Volný tvar 33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Volný tvar 34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36" name="TextovéPole 35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TextovéPole 36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38" name="Volný tvar 37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39" name="Obrázek 3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91622"/>
            <a:ext cx="1694972" cy="564991"/>
          </a:xfrm>
          <a:prstGeom prst="rect">
            <a:avLst/>
          </a:prstGeom>
        </p:spPr>
      </p:pic>
      <p:sp>
        <p:nvSpPr>
          <p:cNvPr id="40" name="Obdélník 39"/>
          <p:cNvSpPr/>
          <p:nvPr userDrawn="1"/>
        </p:nvSpPr>
        <p:spPr>
          <a:xfrm>
            <a:off x="839788" y="2282408"/>
            <a:ext cx="10515600" cy="36501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1013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rázek 9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8351705" cy="6858000"/>
          </a:xfrm>
          <a:custGeom>
            <a:avLst/>
            <a:gdLst>
              <a:gd name="connsiteX0" fmla="*/ 0 w 8351705"/>
              <a:gd name="connsiteY0" fmla="*/ 0 h 6858000"/>
              <a:gd name="connsiteX1" fmla="*/ 8351705 w 8351705"/>
              <a:gd name="connsiteY1" fmla="*/ 0 h 6858000"/>
              <a:gd name="connsiteX2" fmla="*/ 8136810 w 8351705"/>
              <a:gd name="connsiteY2" fmla="*/ 97152 h 6858000"/>
              <a:gd name="connsiteX3" fmla="*/ 5123541 w 8351705"/>
              <a:gd name="connsiteY3" fmla="*/ 4892080 h 6858000"/>
              <a:gd name="connsiteX4" fmla="*/ 5446325 w 8351705"/>
              <a:gd name="connsiteY4" fmla="*/ 6721098 h 6858000"/>
              <a:gd name="connsiteX5" fmla="*/ 5500304 w 8351705"/>
              <a:gd name="connsiteY5" fmla="*/ 6858000 h 6858000"/>
              <a:gd name="connsiteX6" fmla="*/ 0 w 835170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51705" h="6858000">
                <a:moveTo>
                  <a:pt x="0" y="0"/>
                </a:moveTo>
                <a:lnTo>
                  <a:pt x="8351705" y="0"/>
                </a:lnTo>
                <a:lnTo>
                  <a:pt x="8136810" y="97152"/>
                </a:lnTo>
                <a:cubicBezTo>
                  <a:pt x="6353887" y="956252"/>
                  <a:pt x="5123541" y="2780485"/>
                  <a:pt x="5123541" y="4892080"/>
                </a:cubicBezTo>
                <a:cubicBezTo>
                  <a:pt x="5123541" y="5534740"/>
                  <a:pt x="5237505" y="6150781"/>
                  <a:pt x="5446325" y="6721098"/>
                </a:cubicBezTo>
                <a:lnTo>
                  <a:pt x="550030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cs-CZ"/>
          </a:p>
        </p:txBody>
      </p:sp>
      <p:pic>
        <p:nvPicPr>
          <p:cNvPr id="34" name="Obrázek 33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59516" y="-712172"/>
            <a:ext cx="567330" cy="5695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pic>
        <p:nvPicPr>
          <p:cNvPr id="23" name="Obrázek 22" hidden="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64"/>
          <a:stretch/>
        </p:blipFill>
        <p:spPr>
          <a:xfrm>
            <a:off x="-6127166" y="697405"/>
            <a:ext cx="1788095" cy="1793323"/>
          </a:xfrm>
          <a:prstGeom prst="ellipse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6094456" y="4858134"/>
            <a:ext cx="5391150" cy="1500187"/>
          </a:xfrm>
        </p:spPr>
        <p:txBody>
          <a:bodyPr/>
          <a:lstStyle>
            <a:lvl1pPr marL="342900" indent="-342900">
              <a:buFontTx/>
              <a:buChar char="-"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Půl obrázek s </a:t>
            </a:r>
            <a:r>
              <a:rPr lang="cs-CZ" dirty="0" err="1" smtClean="0"/>
              <a:t>vyhlodlým</a:t>
            </a:r>
            <a:r>
              <a:rPr lang="cs-CZ" dirty="0" smtClean="0"/>
              <a:t> sluníčkem (odečteno)</a:t>
            </a:r>
          </a:p>
          <a:p>
            <a:pPr lvl="0"/>
            <a:r>
              <a:rPr lang="cs-CZ" dirty="0" smtClean="0"/>
              <a:t>Půl název</a:t>
            </a:r>
          </a:p>
          <a:p>
            <a:pPr lvl="0"/>
            <a:r>
              <a:rPr lang="cs-CZ" dirty="0" smtClean="0"/>
              <a:t>Přechod nějaká geometrie nebo jiný efekt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4456" y="2005397"/>
            <a:ext cx="539115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04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říklad 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-1625602" y="0"/>
            <a:ext cx="9519831" cy="6858000"/>
          </a:xfrm>
          <a:custGeom>
            <a:avLst/>
            <a:gdLst>
              <a:gd name="connsiteX0" fmla="*/ 0 w 9519831"/>
              <a:gd name="connsiteY0" fmla="*/ 0 h 6858000"/>
              <a:gd name="connsiteX1" fmla="*/ 9519831 w 9519831"/>
              <a:gd name="connsiteY1" fmla="*/ 0 h 6858000"/>
              <a:gd name="connsiteX2" fmla="*/ 9519831 w 9519831"/>
              <a:gd name="connsiteY2" fmla="*/ 222225 h 6858000"/>
              <a:gd name="connsiteX3" fmla="*/ 9310282 w 9519831"/>
              <a:gd name="connsiteY3" fmla="*/ 342713 h 6858000"/>
              <a:gd name="connsiteX4" fmla="*/ 6749143 w 9519831"/>
              <a:gd name="connsiteY4" fmla="*/ 4892080 h 6858000"/>
              <a:gd name="connsiteX5" fmla="*/ 6988296 w 9519831"/>
              <a:gd name="connsiteY5" fmla="*/ 6473933 h 6858000"/>
              <a:gd name="connsiteX6" fmla="*/ 7128866 w 9519831"/>
              <a:gd name="connsiteY6" fmla="*/ 6858000 h 6858000"/>
              <a:gd name="connsiteX7" fmla="*/ 0 w 9519831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19831" h="6858000">
                <a:moveTo>
                  <a:pt x="0" y="0"/>
                </a:moveTo>
                <a:lnTo>
                  <a:pt x="9519831" y="0"/>
                </a:lnTo>
                <a:lnTo>
                  <a:pt x="9519831" y="222225"/>
                </a:lnTo>
                <a:lnTo>
                  <a:pt x="9310282" y="342713"/>
                </a:lnTo>
                <a:cubicBezTo>
                  <a:pt x="7774818" y="1275683"/>
                  <a:pt x="6749143" y="2964102"/>
                  <a:pt x="6749143" y="4892080"/>
                </a:cubicBezTo>
                <a:cubicBezTo>
                  <a:pt x="6749143" y="5442931"/>
                  <a:pt x="6832871" y="5974226"/>
                  <a:pt x="6988296" y="6473933"/>
                </a:cubicBezTo>
                <a:lnTo>
                  <a:pt x="712886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23" name="Obrázek 2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64"/>
          <a:stretch/>
        </p:blipFill>
        <p:spPr>
          <a:xfrm>
            <a:off x="-6127166" y="697405"/>
            <a:ext cx="1788095" cy="1793323"/>
          </a:xfrm>
          <a:prstGeom prst="ellipse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4456" y="2005397"/>
            <a:ext cx="539115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6094456" y="4858134"/>
            <a:ext cx="5391150" cy="1500187"/>
          </a:xfrm>
        </p:spPr>
        <p:txBody>
          <a:bodyPr/>
          <a:lstStyle>
            <a:lvl1pPr marL="342900" indent="-342900">
              <a:buFontTx/>
              <a:buChar char="-"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Půl obrázek s </a:t>
            </a:r>
            <a:r>
              <a:rPr lang="cs-CZ" dirty="0" err="1" smtClean="0"/>
              <a:t>vyhlodlým</a:t>
            </a:r>
            <a:r>
              <a:rPr lang="cs-CZ" dirty="0" smtClean="0"/>
              <a:t> sluníčkem (odečteno)</a:t>
            </a:r>
          </a:p>
          <a:p>
            <a:pPr lvl="0"/>
            <a:r>
              <a:rPr lang="cs-CZ" dirty="0" smtClean="0"/>
              <a:t>Půl název</a:t>
            </a:r>
          </a:p>
          <a:p>
            <a:pPr lvl="0"/>
            <a:r>
              <a:rPr lang="cs-CZ" dirty="0" smtClean="0"/>
              <a:t>Přechod nějaká geometrie nebo jiný efekt</a:t>
            </a:r>
          </a:p>
        </p:txBody>
      </p:sp>
    </p:spTree>
    <p:extLst>
      <p:ext uri="{BB962C8B-B14F-4D97-AF65-F5344CB8AC3E}">
        <p14:creationId xmlns:p14="http://schemas.microsoft.com/office/powerpoint/2010/main" val="7158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7" name="TextovéPole 56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8" name="Skupina 57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59" name="Volný tvar 58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60" name="Volný tvar 59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61" name="Volný tvar 60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2" name="Volný tvar 61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3" name="Volný tvar 62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64" name="TextovéPole 63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TextovéPole 64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66" name="Volný tvar 65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26876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11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0124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282408"/>
            <a:ext cx="5157787" cy="3650191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0124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302323"/>
            <a:ext cx="5183188" cy="359776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29" name="TextovéPole 28"/>
          <p:cNvSpPr txBox="1"/>
          <p:nvPr userDrawn="1"/>
        </p:nvSpPr>
        <p:spPr>
          <a:xfrm rot="384204">
            <a:off x="10278542" y="6042728"/>
            <a:ext cx="1097352" cy="166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rgbClr val="CB582B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rgbClr val="CB582B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Skupina 29"/>
          <p:cNvGrpSpPr/>
          <p:nvPr userDrawn="1"/>
        </p:nvGrpSpPr>
        <p:grpSpPr>
          <a:xfrm>
            <a:off x="-16934" y="6155266"/>
            <a:ext cx="12223221" cy="601134"/>
            <a:chOff x="-16934" y="6155266"/>
            <a:chExt cx="12223221" cy="601134"/>
          </a:xfrm>
        </p:grpSpPr>
        <p:sp>
          <p:nvSpPr>
            <p:cNvPr id="31" name="Volný tvar 30"/>
            <p:cNvSpPr/>
            <p:nvPr userDrawn="1"/>
          </p:nvSpPr>
          <p:spPr>
            <a:xfrm>
              <a:off x="-4764" y="6449071"/>
              <a:ext cx="5482697" cy="307329"/>
            </a:xfrm>
            <a:custGeom>
              <a:avLst/>
              <a:gdLst>
                <a:gd name="connsiteX0" fmla="*/ 0 w 4857750"/>
                <a:gd name="connsiteY0" fmla="*/ 0 h 563067"/>
                <a:gd name="connsiteX1" fmla="*/ 1828800 w 4857750"/>
                <a:gd name="connsiteY1" fmla="*/ 533400 h 563067"/>
                <a:gd name="connsiteX2" fmla="*/ 4857750 w 4857750"/>
                <a:gd name="connsiteY2" fmla="*/ 447675 h 56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0" h="563067">
                  <a:moveTo>
                    <a:pt x="0" y="0"/>
                  </a:moveTo>
                  <a:cubicBezTo>
                    <a:pt x="509587" y="229394"/>
                    <a:pt x="1019175" y="458788"/>
                    <a:pt x="1828800" y="533400"/>
                  </a:cubicBezTo>
                  <a:cubicBezTo>
                    <a:pt x="2638425" y="608012"/>
                    <a:pt x="3748087" y="527843"/>
                    <a:pt x="4857750" y="447675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32" name="Volný tvar 31"/>
            <p:cNvSpPr/>
            <p:nvPr userDrawn="1"/>
          </p:nvSpPr>
          <p:spPr>
            <a:xfrm>
              <a:off x="6432975" y="6492349"/>
              <a:ext cx="5773311" cy="151580"/>
            </a:xfrm>
            <a:custGeom>
              <a:avLst/>
              <a:gdLst>
                <a:gd name="connsiteX0" fmla="*/ 0 w 6172200"/>
                <a:gd name="connsiteY0" fmla="*/ 429029 h 495704"/>
                <a:gd name="connsiteX1" fmla="*/ 3333750 w 6172200"/>
                <a:gd name="connsiteY1" fmla="*/ 404 h 495704"/>
                <a:gd name="connsiteX2" fmla="*/ 6172200 w 6172200"/>
                <a:gd name="connsiteY2" fmla="*/ 495704 h 49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72200" h="495704">
                  <a:moveTo>
                    <a:pt x="0" y="429029"/>
                  </a:moveTo>
                  <a:cubicBezTo>
                    <a:pt x="1152525" y="209160"/>
                    <a:pt x="2305050" y="-10709"/>
                    <a:pt x="3333750" y="404"/>
                  </a:cubicBezTo>
                  <a:cubicBezTo>
                    <a:pt x="4362450" y="11516"/>
                    <a:pt x="5267325" y="253610"/>
                    <a:pt x="6172200" y="495704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33" name="Volný tvar 32"/>
            <p:cNvSpPr/>
            <p:nvPr userDrawn="1"/>
          </p:nvSpPr>
          <p:spPr>
            <a:xfrm>
              <a:off x="-14289" y="6491588"/>
              <a:ext cx="1992138" cy="226121"/>
            </a:xfrm>
            <a:custGeom>
              <a:avLst/>
              <a:gdLst>
                <a:gd name="connsiteX0" fmla="*/ 0 w 1924050"/>
                <a:gd name="connsiteY0" fmla="*/ 438150 h 438150"/>
                <a:gd name="connsiteX1" fmla="*/ 1095375 w 1924050"/>
                <a:gd name="connsiteY1" fmla="*/ 85725 h 438150"/>
                <a:gd name="connsiteX2" fmla="*/ 1924050 w 19240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4050" h="438150">
                  <a:moveTo>
                    <a:pt x="0" y="438150"/>
                  </a:moveTo>
                  <a:cubicBezTo>
                    <a:pt x="387350" y="298450"/>
                    <a:pt x="774700" y="158750"/>
                    <a:pt x="1095375" y="85725"/>
                  </a:cubicBezTo>
                  <a:cubicBezTo>
                    <a:pt x="1416050" y="12700"/>
                    <a:pt x="1670050" y="6350"/>
                    <a:pt x="1924050" y="0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Volný tvar 33"/>
            <p:cNvSpPr/>
            <p:nvPr userDrawn="1"/>
          </p:nvSpPr>
          <p:spPr>
            <a:xfrm>
              <a:off x="2963333" y="6225894"/>
              <a:ext cx="9242954" cy="530506"/>
            </a:xfrm>
            <a:custGeom>
              <a:avLst/>
              <a:gdLst>
                <a:gd name="connsiteX0" fmla="*/ 0 w 9163050"/>
                <a:gd name="connsiteY0" fmla="*/ 549376 h 1147410"/>
                <a:gd name="connsiteX1" fmla="*/ 1781175 w 9163050"/>
                <a:gd name="connsiteY1" fmla="*/ 416026 h 1147410"/>
                <a:gd name="connsiteX2" fmla="*/ 3657600 w 9163050"/>
                <a:gd name="connsiteY2" fmla="*/ 15976 h 1147410"/>
                <a:gd name="connsiteX3" fmla="*/ 7324725 w 9163050"/>
                <a:gd name="connsiteY3" fmla="*/ 1025626 h 1147410"/>
                <a:gd name="connsiteX4" fmla="*/ 9163050 w 9163050"/>
                <a:gd name="connsiteY4" fmla="*/ 1092301 h 114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050" h="1147410">
                  <a:moveTo>
                    <a:pt x="0" y="549376"/>
                  </a:moveTo>
                  <a:cubicBezTo>
                    <a:pt x="585787" y="527151"/>
                    <a:pt x="1171575" y="504926"/>
                    <a:pt x="1781175" y="416026"/>
                  </a:cubicBezTo>
                  <a:cubicBezTo>
                    <a:pt x="2390775" y="327126"/>
                    <a:pt x="2733675" y="-85624"/>
                    <a:pt x="3657600" y="15976"/>
                  </a:cubicBezTo>
                  <a:cubicBezTo>
                    <a:pt x="4581525" y="117576"/>
                    <a:pt x="6407150" y="846238"/>
                    <a:pt x="7324725" y="1025626"/>
                  </a:cubicBezTo>
                  <a:cubicBezTo>
                    <a:pt x="8242300" y="1205014"/>
                    <a:pt x="8702675" y="1148657"/>
                    <a:pt x="9163050" y="1092301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Volný tvar 34"/>
            <p:cNvSpPr/>
            <p:nvPr userDrawn="1"/>
          </p:nvSpPr>
          <p:spPr>
            <a:xfrm>
              <a:off x="11356492" y="6309952"/>
              <a:ext cx="830745" cy="147927"/>
            </a:xfrm>
            <a:custGeom>
              <a:avLst/>
              <a:gdLst>
                <a:gd name="connsiteX0" fmla="*/ 0 w 723900"/>
                <a:gd name="connsiteY0" fmla="*/ 0 h 676275"/>
                <a:gd name="connsiteX1" fmla="*/ 723900 w 723900"/>
                <a:gd name="connsiteY1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676275">
                  <a:moveTo>
                    <a:pt x="0" y="0"/>
                  </a:moveTo>
                  <a:lnTo>
                    <a:pt x="723900" y="676275"/>
                  </a:ln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/>
            </a:p>
          </p:txBody>
        </p:sp>
        <p:sp>
          <p:nvSpPr>
            <p:cNvPr id="36" name="TextovéPole 35"/>
            <p:cNvSpPr txBox="1"/>
            <p:nvPr userDrawn="1"/>
          </p:nvSpPr>
          <p:spPr>
            <a:xfrm rot="21380279">
              <a:off x="5538010" y="6449378"/>
              <a:ext cx="890565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kern="1200" dirty="0" smtClean="0">
                  <a:solidFill>
                    <a:srgbClr val="CB582B"/>
                  </a:solidFill>
                  <a:latin typeface="+mn-lt"/>
                  <a:ea typeface="+mn-ea"/>
                  <a:cs typeface="+mn-cs"/>
                </a:rPr>
                <a:t>podpora</a:t>
              </a:r>
              <a:endParaRPr lang="cs-CZ" sz="1800" kern="1200" dirty="0">
                <a:solidFill>
                  <a:srgbClr val="CB582B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TextovéPole 36"/>
            <p:cNvSpPr txBox="1"/>
            <p:nvPr userDrawn="1"/>
          </p:nvSpPr>
          <p:spPr>
            <a:xfrm>
              <a:off x="2084203" y="6324867"/>
              <a:ext cx="772776" cy="166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sz="1600" dirty="0" smtClean="0">
                  <a:solidFill>
                    <a:srgbClr val="CB582B"/>
                  </a:solidFill>
                </a:rPr>
                <a:t>venkov</a:t>
              </a:r>
              <a:endParaRPr lang="cs-CZ" sz="1600" dirty="0">
                <a:solidFill>
                  <a:srgbClr val="CB582B"/>
                </a:solidFill>
              </a:endParaRPr>
            </a:p>
          </p:txBody>
        </p:sp>
        <p:sp>
          <p:nvSpPr>
            <p:cNvPr id="38" name="Volný tvar 37"/>
            <p:cNvSpPr/>
            <p:nvPr userDrawn="1"/>
          </p:nvSpPr>
          <p:spPr>
            <a:xfrm>
              <a:off x="-16934" y="6155266"/>
              <a:ext cx="10270576" cy="255113"/>
            </a:xfrm>
            <a:custGeom>
              <a:avLst/>
              <a:gdLst>
                <a:gd name="connsiteX0" fmla="*/ 10244666 w 10244666"/>
                <a:gd name="connsiteY0" fmla="*/ 0 h 228830"/>
                <a:gd name="connsiteX1" fmla="*/ 6443133 w 10244666"/>
                <a:gd name="connsiteY1" fmla="*/ 228600 h 228830"/>
                <a:gd name="connsiteX2" fmla="*/ 3903133 w 10244666"/>
                <a:gd name="connsiteY2" fmla="*/ 42333 h 228830"/>
                <a:gd name="connsiteX3" fmla="*/ 2091266 w 10244666"/>
                <a:gd name="connsiteY3" fmla="*/ 8466 h 228830"/>
                <a:gd name="connsiteX4" fmla="*/ 0 w 10244666"/>
                <a:gd name="connsiteY4" fmla="*/ 143933 h 22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4666" h="228830">
                  <a:moveTo>
                    <a:pt x="10244666" y="0"/>
                  </a:moveTo>
                  <a:cubicBezTo>
                    <a:pt x="8872360" y="110772"/>
                    <a:pt x="7500055" y="221545"/>
                    <a:pt x="6443133" y="228600"/>
                  </a:cubicBezTo>
                  <a:cubicBezTo>
                    <a:pt x="5386211" y="235655"/>
                    <a:pt x="4628444" y="79022"/>
                    <a:pt x="3903133" y="42333"/>
                  </a:cubicBezTo>
                  <a:cubicBezTo>
                    <a:pt x="3177822" y="5644"/>
                    <a:pt x="2741788" y="-8467"/>
                    <a:pt x="2091266" y="8466"/>
                  </a:cubicBezTo>
                  <a:cubicBezTo>
                    <a:pt x="1440744" y="25399"/>
                    <a:pt x="720372" y="84666"/>
                    <a:pt x="0" y="143933"/>
                  </a:cubicBezTo>
                </a:path>
              </a:pathLst>
            </a:custGeom>
            <a:noFill/>
            <a:ln w="9525">
              <a:solidFill>
                <a:srgbClr val="CB58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0" name="Obdélník 39"/>
          <p:cNvSpPr/>
          <p:nvPr userDrawn="1"/>
        </p:nvSpPr>
        <p:spPr>
          <a:xfrm>
            <a:off x="839788" y="2282408"/>
            <a:ext cx="5157787" cy="365019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 userDrawn="1"/>
        </p:nvSpPr>
        <p:spPr>
          <a:xfrm>
            <a:off x="6172200" y="2302323"/>
            <a:ext cx="5183188" cy="363946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" name="Obrázek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06" y="626876"/>
            <a:ext cx="1694972" cy="56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5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bdélník 39"/>
          <p:cNvSpPr/>
          <p:nvPr userDrawn="1"/>
        </p:nvSpPr>
        <p:spPr>
          <a:xfrm>
            <a:off x="-16933" y="0"/>
            <a:ext cx="6101812" cy="68580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 userDrawn="1"/>
        </p:nvSpPr>
        <p:spPr>
          <a:xfrm>
            <a:off x="6103929" y="0"/>
            <a:ext cx="6083308" cy="685799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539959"/>
            <a:ext cx="5157787" cy="60124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1141204"/>
            <a:ext cx="5157787" cy="4791395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539958"/>
            <a:ext cx="5183188" cy="60124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1141203"/>
            <a:ext cx="5183188" cy="475888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29" name="TextovéPole 28"/>
          <p:cNvSpPr txBox="1"/>
          <p:nvPr userDrawn="1"/>
        </p:nvSpPr>
        <p:spPr>
          <a:xfrm rot="384204">
            <a:off x="10269098" y="6034561"/>
            <a:ext cx="1097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spolupráce</a:t>
            </a:r>
            <a:endParaRPr lang="cs-CZ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Volný tvar 30"/>
          <p:cNvSpPr/>
          <p:nvPr userDrawn="1"/>
        </p:nvSpPr>
        <p:spPr>
          <a:xfrm>
            <a:off x="-4764" y="6449071"/>
            <a:ext cx="5482697" cy="307329"/>
          </a:xfrm>
          <a:custGeom>
            <a:avLst/>
            <a:gdLst>
              <a:gd name="connsiteX0" fmla="*/ 0 w 4857750"/>
              <a:gd name="connsiteY0" fmla="*/ 0 h 563067"/>
              <a:gd name="connsiteX1" fmla="*/ 1828800 w 4857750"/>
              <a:gd name="connsiteY1" fmla="*/ 533400 h 563067"/>
              <a:gd name="connsiteX2" fmla="*/ 4857750 w 4857750"/>
              <a:gd name="connsiteY2" fmla="*/ 447675 h 563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57750" h="563067">
                <a:moveTo>
                  <a:pt x="0" y="0"/>
                </a:moveTo>
                <a:cubicBezTo>
                  <a:pt x="509587" y="229394"/>
                  <a:pt x="1019175" y="458788"/>
                  <a:pt x="1828800" y="533400"/>
                </a:cubicBezTo>
                <a:cubicBezTo>
                  <a:pt x="2638425" y="608012"/>
                  <a:pt x="3748087" y="527843"/>
                  <a:pt x="4857750" y="447675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/>
          </a:p>
        </p:txBody>
      </p:sp>
      <p:sp>
        <p:nvSpPr>
          <p:cNvPr id="32" name="Volný tvar 31"/>
          <p:cNvSpPr/>
          <p:nvPr userDrawn="1"/>
        </p:nvSpPr>
        <p:spPr>
          <a:xfrm>
            <a:off x="6432975" y="6492349"/>
            <a:ext cx="5773311" cy="151580"/>
          </a:xfrm>
          <a:custGeom>
            <a:avLst/>
            <a:gdLst>
              <a:gd name="connsiteX0" fmla="*/ 0 w 6172200"/>
              <a:gd name="connsiteY0" fmla="*/ 429029 h 495704"/>
              <a:gd name="connsiteX1" fmla="*/ 3333750 w 6172200"/>
              <a:gd name="connsiteY1" fmla="*/ 404 h 495704"/>
              <a:gd name="connsiteX2" fmla="*/ 6172200 w 6172200"/>
              <a:gd name="connsiteY2" fmla="*/ 495704 h 49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72200" h="495704">
                <a:moveTo>
                  <a:pt x="0" y="429029"/>
                </a:moveTo>
                <a:cubicBezTo>
                  <a:pt x="1152525" y="209160"/>
                  <a:pt x="2305050" y="-10709"/>
                  <a:pt x="3333750" y="404"/>
                </a:cubicBezTo>
                <a:cubicBezTo>
                  <a:pt x="4362450" y="11516"/>
                  <a:pt x="5267325" y="253610"/>
                  <a:pt x="6172200" y="495704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/>
          </a:p>
        </p:txBody>
      </p:sp>
      <p:sp>
        <p:nvSpPr>
          <p:cNvPr id="33" name="Volný tvar 32"/>
          <p:cNvSpPr/>
          <p:nvPr userDrawn="1"/>
        </p:nvSpPr>
        <p:spPr>
          <a:xfrm>
            <a:off x="-14289" y="6491588"/>
            <a:ext cx="1992138" cy="226121"/>
          </a:xfrm>
          <a:custGeom>
            <a:avLst/>
            <a:gdLst>
              <a:gd name="connsiteX0" fmla="*/ 0 w 1924050"/>
              <a:gd name="connsiteY0" fmla="*/ 438150 h 438150"/>
              <a:gd name="connsiteX1" fmla="*/ 1095375 w 1924050"/>
              <a:gd name="connsiteY1" fmla="*/ 85725 h 438150"/>
              <a:gd name="connsiteX2" fmla="*/ 1924050 w 1924050"/>
              <a:gd name="connsiteY2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4050" h="438150">
                <a:moveTo>
                  <a:pt x="0" y="438150"/>
                </a:moveTo>
                <a:cubicBezTo>
                  <a:pt x="387350" y="298450"/>
                  <a:pt x="774700" y="158750"/>
                  <a:pt x="1095375" y="85725"/>
                </a:cubicBezTo>
                <a:cubicBezTo>
                  <a:pt x="1416050" y="12700"/>
                  <a:pt x="1670050" y="6350"/>
                  <a:pt x="1924050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Volný tvar 33"/>
          <p:cNvSpPr/>
          <p:nvPr userDrawn="1"/>
        </p:nvSpPr>
        <p:spPr>
          <a:xfrm>
            <a:off x="2963333" y="6225894"/>
            <a:ext cx="9242954" cy="530506"/>
          </a:xfrm>
          <a:custGeom>
            <a:avLst/>
            <a:gdLst>
              <a:gd name="connsiteX0" fmla="*/ 0 w 9163050"/>
              <a:gd name="connsiteY0" fmla="*/ 549376 h 1147410"/>
              <a:gd name="connsiteX1" fmla="*/ 1781175 w 9163050"/>
              <a:gd name="connsiteY1" fmla="*/ 416026 h 1147410"/>
              <a:gd name="connsiteX2" fmla="*/ 3657600 w 9163050"/>
              <a:gd name="connsiteY2" fmla="*/ 15976 h 1147410"/>
              <a:gd name="connsiteX3" fmla="*/ 7324725 w 9163050"/>
              <a:gd name="connsiteY3" fmla="*/ 1025626 h 1147410"/>
              <a:gd name="connsiteX4" fmla="*/ 9163050 w 9163050"/>
              <a:gd name="connsiteY4" fmla="*/ 1092301 h 1147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050" h="1147410">
                <a:moveTo>
                  <a:pt x="0" y="549376"/>
                </a:moveTo>
                <a:cubicBezTo>
                  <a:pt x="585787" y="527151"/>
                  <a:pt x="1171575" y="504926"/>
                  <a:pt x="1781175" y="416026"/>
                </a:cubicBezTo>
                <a:cubicBezTo>
                  <a:pt x="2390775" y="327126"/>
                  <a:pt x="2733675" y="-85624"/>
                  <a:pt x="3657600" y="15976"/>
                </a:cubicBezTo>
                <a:cubicBezTo>
                  <a:pt x="4581525" y="117576"/>
                  <a:pt x="6407150" y="846238"/>
                  <a:pt x="7324725" y="1025626"/>
                </a:cubicBezTo>
                <a:cubicBezTo>
                  <a:pt x="8242300" y="1205014"/>
                  <a:pt x="8702675" y="1148657"/>
                  <a:pt x="9163050" y="1092301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Volný tvar 34"/>
          <p:cNvSpPr/>
          <p:nvPr userDrawn="1"/>
        </p:nvSpPr>
        <p:spPr>
          <a:xfrm>
            <a:off x="11356492" y="6309952"/>
            <a:ext cx="830745" cy="147927"/>
          </a:xfrm>
          <a:custGeom>
            <a:avLst/>
            <a:gdLst>
              <a:gd name="connsiteX0" fmla="*/ 0 w 723900"/>
              <a:gd name="connsiteY0" fmla="*/ 0 h 676275"/>
              <a:gd name="connsiteX1" fmla="*/ 723900 w 723900"/>
              <a:gd name="connsiteY1" fmla="*/ 676275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3900" h="676275">
                <a:moveTo>
                  <a:pt x="0" y="0"/>
                </a:moveTo>
                <a:lnTo>
                  <a:pt x="723900" y="676275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/>
          </a:p>
        </p:txBody>
      </p:sp>
      <p:sp>
        <p:nvSpPr>
          <p:cNvPr id="36" name="TextovéPole 35"/>
          <p:cNvSpPr txBox="1"/>
          <p:nvPr userDrawn="1"/>
        </p:nvSpPr>
        <p:spPr>
          <a:xfrm rot="21380279">
            <a:off x="5532507" y="6431056"/>
            <a:ext cx="890565" cy="338554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cs-CZ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podpora</a:t>
            </a:r>
            <a:endParaRPr lang="cs-CZ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" name="TextovéPole 36"/>
          <p:cNvSpPr txBox="1"/>
          <p:nvPr userDrawn="1"/>
        </p:nvSpPr>
        <p:spPr>
          <a:xfrm>
            <a:off x="2084203" y="6324867"/>
            <a:ext cx="772776" cy="338554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cs-CZ" sz="1600" dirty="0" smtClean="0">
                <a:solidFill>
                  <a:schemeClr val="tx1"/>
                </a:solidFill>
              </a:rPr>
              <a:t>venkov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38" name="Volný tvar 37"/>
          <p:cNvSpPr/>
          <p:nvPr userDrawn="1"/>
        </p:nvSpPr>
        <p:spPr>
          <a:xfrm>
            <a:off x="-16934" y="6155266"/>
            <a:ext cx="10270576" cy="255113"/>
          </a:xfrm>
          <a:custGeom>
            <a:avLst/>
            <a:gdLst>
              <a:gd name="connsiteX0" fmla="*/ 10244666 w 10244666"/>
              <a:gd name="connsiteY0" fmla="*/ 0 h 228830"/>
              <a:gd name="connsiteX1" fmla="*/ 6443133 w 10244666"/>
              <a:gd name="connsiteY1" fmla="*/ 228600 h 228830"/>
              <a:gd name="connsiteX2" fmla="*/ 3903133 w 10244666"/>
              <a:gd name="connsiteY2" fmla="*/ 42333 h 228830"/>
              <a:gd name="connsiteX3" fmla="*/ 2091266 w 10244666"/>
              <a:gd name="connsiteY3" fmla="*/ 8466 h 228830"/>
              <a:gd name="connsiteX4" fmla="*/ 0 w 10244666"/>
              <a:gd name="connsiteY4" fmla="*/ 143933 h 228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44666" h="228830">
                <a:moveTo>
                  <a:pt x="10244666" y="0"/>
                </a:moveTo>
                <a:cubicBezTo>
                  <a:pt x="8872360" y="110772"/>
                  <a:pt x="7500055" y="221545"/>
                  <a:pt x="6443133" y="228600"/>
                </a:cubicBezTo>
                <a:cubicBezTo>
                  <a:pt x="5386211" y="235655"/>
                  <a:pt x="4628444" y="79022"/>
                  <a:pt x="3903133" y="42333"/>
                </a:cubicBezTo>
                <a:cubicBezTo>
                  <a:pt x="3177822" y="5644"/>
                  <a:pt x="2741788" y="-8467"/>
                  <a:pt x="2091266" y="8466"/>
                </a:cubicBezTo>
                <a:cubicBezTo>
                  <a:pt x="1440744" y="25399"/>
                  <a:pt x="720372" y="84666"/>
                  <a:pt x="0" y="143933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3571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9814F-5034-464B-B204-B7B0F80E52A9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2FA0E-3189-40D6-9F2E-0566D37AC4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484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0" r:id="rId3"/>
    <p:sldLayoutId id="2147483666" r:id="rId4"/>
    <p:sldLayoutId id="2147483660" r:id="rId5"/>
    <p:sldLayoutId id="2147483651" r:id="rId6"/>
    <p:sldLayoutId id="2147483652" r:id="rId7"/>
    <p:sldLayoutId id="2147483653" r:id="rId8"/>
    <p:sldLayoutId id="2147483661" r:id="rId9"/>
    <p:sldLayoutId id="2147483654" r:id="rId10"/>
    <p:sldLayoutId id="2147483665" r:id="rId11"/>
    <p:sldLayoutId id="2147483655" r:id="rId12"/>
    <p:sldLayoutId id="2147483656" r:id="rId13"/>
    <p:sldLayoutId id="2147483662" r:id="rId14"/>
    <p:sldLayoutId id="2147483663" r:id="rId15"/>
    <p:sldLayoutId id="2147483657" r:id="rId16"/>
    <p:sldLayoutId id="2147483658" r:id="rId17"/>
    <p:sldLayoutId id="214748365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small" baseline="0">
          <a:solidFill>
            <a:srgbClr val="CA4F1B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zp.cz/cz/pakt_starostu_a_primatoru" TargetMode="External"/><Relationship Id="rId2" Type="http://schemas.openxmlformats.org/officeDocument/2006/relationships/hyperlink" Target="https://www.paktstarostuaprimatoru.eu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mzp.cz/cz/vyzva_mesta_obc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765831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CA4F1B"/>
                </a:solidFill>
              </a:rPr>
              <a:t>Pakt starostů a primátorů pro udržitelnou energii a klima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524000" y="4888194"/>
            <a:ext cx="9144000" cy="369606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9</a:t>
            </a:r>
            <a:r>
              <a:rPr lang="cs-CZ" dirty="0" smtClean="0"/>
              <a:t>. </a:t>
            </a:r>
            <a:r>
              <a:rPr lang="cs-CZ" dirty="0"/>
              <a:t>9</a:t>
            </a:r>
            <a:r>
              <a:rPr lang="cs-CZ" dirty="0" smtClean="0"/>
              <a:t>. 2021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-9379" y="6615726"/>
            <a:ext cx="6786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>
                    <a:lumMod val="75000"/>
                  </a:schemeClr>
                </a:solidFill>
              </a:rPr>
              <a:t>Zdroj obrázku: </a:t>
            </a:r>
            <a:r>
              <a:rPr lang="cs-CZ" sz="1200" dirty="0">
                <a:solidFill>
                  <a:schemeClr val="bg1">
                    <a:lumMod val="75000"/>
                  </a:schemeClr>
                </a:solidFill>
              </a:rPr>
              <a:t>https://</a:t>
            </a:r>
            <a:r>
              <a:rPr lang="cs-CZ" sz="1200" dirty="0" smtClean="0">
                <a:solidFill>
                  <a:schemeClr val="bg1">
                    <a:lumMod val="75000"/>
                  </a:schemeClr>
                </a:solidFill>
              </a:rPr>
              <a:t>ec.europa.eu/jrc/en/energy-efficiency/urban-areas/covenant-mayors , 2021 </a:t>
            </a:r>
            <a:endParaRPr lang="cs-CZ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https://www.paktstarostuaprimatoru.eu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www.mzp.cz/cz/pakt_starostu_a_primatoru</a:t>
            </a:r>
            <a:endParaRPr lang="cs-CZ" dirty="0" smtClean="0"/>
          </a:p>
          <a:p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www.mzp.cz/cz/vyzva_mesta_obce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08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A4F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Děkujeme za pozornost</a:t>
            </a:r>
            <a:endParaRPr lang="cs-CZ" dirty="0">
              <a:solidFill>
                <a:srgbClr val="CA4F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902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094456" y="2005397"/>
            <a:ext cx="5391150" cy="2439281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Pakt starostů a primátorů </a:t>
            </a:r>
            <a:endParaRPr lang="cs-CZ" dirty="0"/>
          </a:p>
        </p:txBody>
      </p:sp>
      <p:pic>
        <p:nvPicPr>
          <p:cNvPr id="3" name="Zástupný symbol pro obrázek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8" r="9398"/>
          <a:stretch>
            <a:fillRect/>
          </a:stretch>
        </p:blipFill>
        <p:spPr/>
      </p:pic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0" y="6491176"/>
            <a:ext cx="5391150" cy="366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000" dirty="0" smtClean="0"/>
              <a:t>Zdroj obrázku: </a:t>
            </a:r>
            <a:r>
              <a:rPr lang="cs-CZ" sz="1000" dirty="0" err="1" smtClean="0"/>
              <a:t>Energy</a:t>
            </a:r>
            <a:r>
              <a:rPr lang="cs-CZ" sz="1000" dirty="0" smtClean="0"/>
              <a:t> </a:t>
            </a:r>
            <a:r>
              <a:rPr lang="cs-CZ" sz="1000" dirty="0" err="1" smtClean="0"/>
              <a:t>Cities</a:t>
            </a:r>
            <a:r>
              <a:rPr lang="cs-CZ" sz="1000" dirty="0"/>
              <a:t>, https://energy-cities.eu/project/covenant-of-mayors-for-climate-energy</a:t>
            </a:r>
            <a:r>
              <a:rPr lang="cs-CZ" sz="1000" dirty="0" smtClean="0"/>
              <a:t>/ 2021</a:t>
            </a:r>
            <a:endParaRPr lang="cs-CZ" sz="10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656" y="5328454"/>
            <a:ext cx="3823865" cy="152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Pakt starostů a primátorů </a:t>
            </a:r>
          </a:p>
        </p:txBody>
      </p:sp>
      <p:sp>
        <p:nvSpPr>
          <p:cNvPr id="7" name="Zástupný symbol pro text 6"/>
          <p:cNvSpPr>
            <a:spLocks noGrp="1"/>
          </p:cNvSpPr>
          <p:nvPr>
            <p:ph type="body" idx="1"/>
          </p:nvPr>
        </p:nvSpPr>
        <p:spPr>
          <a:xfrm>
            <a:off x="849843" y="1271525"/>
            <a:ext cx="10541956" cy="419163"/>
          </a:xfrm>
        </p:spPr>
        <p:txBody>
          <a:bodyPr>
            <a:normAutofit/>
          </a:bodyPr>
          <a:lstStyle/>
          <a:p>
            <a:r>
              <a:rPr lang="cs-CZ" sz="2000" dirty="0"/>
              <a:t>Covenant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Mayors</a:t>
            </a:r>
            <a:r>
              <a:rPr lang="cs-CZ" sz="2000" dirty="0"/>
              <a:t> </a:t>
            </a:r>
            <a:r>
              <a:rPr lang="cs-CZ" sz="2000" dirty="0" err="1"/>
              <a:t>commited</a:t>
            </a:r>
            <a:r>
              <a:rPr lang="cs-CZ" sz="2000" dirty="0"/>
              <a:t> to </a:t>
            </a:r>
            <a:r>
              <a:rPr lang="cs-CZ" sz="2000" dirty="0" err="1"/>
              <a:t>local</a:t>
            </a:r>
            <a:r>
              <a:rPr lang="cs-CZ" sz="2000" dirty="0"/>
              <a:t> </a:t>
            </a:r>
            <a:r>
              <a:rPr lang="cs-CZ" sz="2000" dirty="0" err="1"/>
              <a:t>sustainable</a:t>
            </a:r>
            <a:r>
              <a:rPr lang="cs-CZ" sz="2000" dirty="0"/>
              <a:t> </a:t>
            </a:r>
            <a:r>
              <a:rPr lang="cs-CZ" sz="2000" dirty="0" err="1"/>
              <a:t>energy</a:t>
            </a: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sz="half" idx="2"/>
          </p:nvPr>
        </p:nvSpPr>
        <p:spPr>
          <a:xfrm>
            <a:off x="839788" y="1828801"/>
            <a:ext cx="10541956" cy="4444678"/>
          </a:xfrm>
        </p:spPr>
        <p:txBody>
          <a:bodyPr>
            <a:normAutofit fontScale="92500" lnSpcReduction="10000"/>
          </a:bodyPr>
          <a:lstStyle/>
          <a:p>
            <a:r>
              <a:rPr lang="cs-CZ" sz="2600" dirty="0" smtClean="0"/>
              <a:t>Největší klimatické a energetické hnutí na světě</a:t>
            </a:r>
          </a:p>
          <a:p>
            <a:r>
              <a:rPr lang="cs-CZ" sz="2600" dirty="0"/>
              <a:t>Vznik v </a:t>
            </a:r>
            <a:r>
              <a:rPr lang="cs-CZ" sz="2600" dirty="0" smtClean="0"/>
              <a:t>2008</a:t>
            </a:r>
          </a:p>
          <a:p>
            <a:r>
              <a:rPr lang="cs-CZ" sz="2600" dirty="0"/>
              <a:t>Z</a:t>
            </a:r>
            <a:r>
              <a:rPr lang="cs-CZ" sz="2600" dirty="0" smtClean="0"/>
              <a:t>aměřené na místní opatření bojující proti klimatické změně</a:t>
            </a:r>
          </a:p>
          <a:p>
            <a:r>
              <a:rPr lang="cs-CZ" sz="2600" dirty="0" smtClean="0"/>
              <a:t>Sdružuje místní samosprávy dobrovolně plnící klimatické cíle EU</a:t>
            </a:r>
          </a:p>
          <a:p>
            <a:r>
              <a:rPr lang="cs-CZ" sz="2600" dirty="0" smtClean="0"/>
              <a:t>Cílem je snížení emisí o nejméně 40 % do roku 2030 a úplná dekarbonizace území do roku 2050</a:t>
            </a:r>
          </a:p>
          <a:p>
            <a:r>
              <a:rPr lang="cs-CZ" sz="2600" dirty="0" smtClean="0"/>
              <a:t>Iniciativa </a:t>
            </a:r>
            <a:r>
              <a:rPr lang="cs-CZ" sz="2600" dirty="0"/>
              <a:t>nyní sdružuje více než </a:t>
            </a:r>
            <a:r>
              <a:rPr lang="cs-CZ" sz="2600" dirty="0" smtClean="0"/>
              <a:t>10 </a:t>
            </a:r>
            <a:r>
              <a:rPr lang="cs-CZ" sz="2600" dirty="0"/>
              <a:t>000 místních a regionálních orgánů v </a:t>
            </a:r>
            <a:r>
              <a:rPr lang="cs-CZ" sz="2600" dirty="0" smtClean="0"/>
              <a:t>27 zemích	EU	mezinárodní technická </a:t>
            </a:r>
            <a:r>
              <a:rPr lang="cs-CZ" sz="2600" dirty="0"/>
              <a:t>a </a:t>
            </a:r>
            <a:r>
              <a:rPr lang="cs-CZ" sz="2600" dirty="0" smtClean="0"/>
              <a:t>metodická podpora</a:t>
            </a:r>
            <a:endParaRPr lang="cs-CZ" sz="2600" dirty="0"/>
          </a:p>
          <a:p>
            <a:endParaRPr lang="cs-CZ" sz="2600" dirty="0" smtClean="0"/>
          </a:p>
          <a:p>
            <a:r>
              <a:rPr lang="cs-CZ" sz="2600" dirty="0" smtClean="0"/>
              <a:t>K </a:t>
            </a:r>
            <a:r>
              <a:rPr lang="cs-CZ" sz="2600" dirty="0" smtClean="0"/>
              <a:t>únoru</a:t>
            </a:r>
            <a:r>
              <a:rPr lang="cs-CZ" sz="2600" dirty="0" smtClean="0"/>
              <a:t> 2022 </a:t>
            </a:r>
            <a:r>
              <a:rPr lang="cs-CZ" sz="2600" dirty="0"/>
              <a:t>je českých signatářů </a:t>
            </a:r>
            <a:r>
              <a:rPr lang="cs-CZ" sz="2600" dirty="0" smtClean="0"/>
              <a:t>114</a:t>
            </a:r>
            <a:r>
              <a:rPr lang="cs-CZ" sz="2600" dirty="0" smtClean="0"/>
              <a:t> </a:t>
            </a:r>
            <a:r>
              <a:rPr lang="cs-CZ" sz="2600" dirty="0" smtClean="0"/>
              <a:t>(n</a:t>
            </a:r>
            <a:r>
              <a:rPr lang="pl-PL" sz="2600" dirty="0" smtClean="0"/>
              <a:t>a </a:t>
            </a:r>
            <a:r>
              <a:rPr lang="pl-PL" sz="2600" dirty="0"/>
              <a:t>konci roku 2020 bylo </a:t>
            </a:r>
            <a:r>
              <a:rPr lang="pl-PL" sz="2600" dirty="0" smtClean="0"/>
              <a:t>jen 22)</a:t>
            </a:r>
          </a:p>
          <a:p>
            <a:r>
              <a:rPr lang="pl-PL" sz="2600" dirty="0" smtClean="0"/>
              <a:t>Zájem rychle roste s povědomím o klimatické změně</a:t>
            </a:r>
            <a:endParaRPr lang="pl-PL" sz="2600" dirty="0"/>
          </a:p>
          <a:p>
            <a:pPr marL="0" indent="0">
              <a:buNone/>
            </a:pPr>
            <a:endParaRPr lang="pl-PL" dirty="0" smtClean="0"/>
          </a:p>
        </p:txBody>
      </p:sp>
      <p:cxnSp>
        <p:nvCxnSpPr>
          <p:cNvPr id="5" name="Přímá spojnice se šipkou 4"/>
          <p:cNvCxnSpPr/>
          <p:nvPr/>
        </p:nvCxnSpPr>
        <p:spPr>
          <a:xfrm>
            <a:off x="3227131" y="4686533"/>
            <a:ext cx="37385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8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Signitáři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O</a:t>
            </a:r>
            <a:r>
              <a:rPr lang="cs-CZ" dirty="0" smtClean="0"/>
              <a:t>rgány </a:t>
            </a:r>
            <a:r>
              <a:rPr lang="cs-CZ" dirty="0"/>
              <a:t>místní </a:t>
            </a:r>
            <a:r>
              <a:rPr lang="cs-CZ" dirty="0" smtClean="0"/>
              <a:t>samosprávy</a:t>
            </a:r>
          </a:p>
          <a:p>
            <a:r>
              <a:rPr lang="cs-CZ" dirty="0" smtClean="0"/>
              <a:t>Nezávisle </a:t>
            </a:r>
            <a:r>
              <a:rPr lang="cs-CZ" dirty="0"/>
              <a:t>na velikosti a fázi provádění energetických a klimatických </a:t>
            </a:r>
            <a:r>
              <a:rPr lang="cs-CZ" dirty="0" smtClean="0"/>
              <a:t>strategií</a:t>
            </a:r>
          </a:p>
          <a:p>
            <a:r>
              <a:rPr lang="cs-CZ" dirty="0" smtClean="0"/>
              <a:t>Sousedící malé </a:t>
            </a:r>
            <a:r>
              <a:rPr lang="cs-CZ" dirty="0"/>
              <a:t>a středně velké </a:t>
            </a:r>
            <a:r>
              <a:rPr lang="cs-CZ" dirty="0" smtClean="0"/>
              <a:t>obce se </a:t>
            </a:r>
            <a:r>
              <a:rPr lang="cs-CZ" dirty="0"/>
              <a:t>mohou </a:t>
            </a:r>
            <a:r>
              <a:rPr lang="cs-CZ" dirty="0" smtClean="0"/>
              <a:t>připojit </a:t>
            </a:r>
            <a:r>
              <a:rPr lang="cs-CZ" dirty="0"/>
              <a:t>jako skupina </a:t>
            </a:r>
            <a:r>
              <a:rPr lang="cs-CZ" dirty="0" smtClean="0"/>
              <a:t>signatářů</a:t>
            </a:r>
          </a:p>
        </p:txBody>
      </p:sp>
    </p:spTree>
    <p:extLst>
      <p:ext uri="{BB962C8B-B14F-4D97-AF65-F5344CB8AC3E}">
        <p14:creationId xmlns:p14="http://schemas.microsoft.com/office/powerpoint/2010/main" val="22266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Koordinátoři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145181"/>
            <a:ext cx="10541956" cy="4244043"/>
          </a:xfrm>
        </p:spPr>
        <p:txBody>
          <a:bodyPr>
            <a:normAutofit lnSpcReduction="10000"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 algn="ctr">
              <a:buNone/>
            </a:pPr>
            <a:r>
              <a:rPr lang="cs-CZ" sz="2200" dirty="0" smtClean="0"/>
              <a:t>Nadřazené strategie a akční plány</a:t>
            </a:r>
          </a:p>
          <a:p>
            <a:pPr marL="0" indent="0" algn="ctr">
              <a:buNone/>
            </a:pPr>
            <a:r>
              <a:rPr lang="cs-CZ" sz="2200" dirty="0"/>
              <a:t>B</a:t>
            </a:r>
            <a:r>
              <a:rPr lang="cs-CZ" sz="2200" dirty="0" smtClean="0"/>
              <a:t>ilance </a:t>
            </a:r>
            <a:r>
              <a:rPr lang="cs-CZ" sz="2200" dirty="0"/>
              <a:t>emisí </a:t>
            </a:r>
            <a:r>
              <a:rPr lang="cs-CZ" sz="2200" dirty="0" smtClean="0"/>
              <a:t>CO2, posouzení </a:t>
            </a:r>
            <a:r>
              <a:rPr lang="cs-CZ" sz="2200" dirty="0"/>
              <a:t>rizik spojených se změnou </a:t>
            </a:r>
            <a:r>
              <a:rPr lang="cs-CZ" sz="2200" dirty="0" smtClean="0"/>
              <a:t>klimatu</a:t>
            </a:r>
            <a:endParaRPr lang="cs-CZ" sz="22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62394584"/>
              </p:ext>
            </p:extLst>
          </p:nvPr>
        </p:nvGraphicFramePr>
        <p:xfrm>
          <a:off x="849843" y="1271525"/>
          <a:ext cx="10794289" cy="4133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309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Podpůrné struktury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13432" y="1574158"/>
            <a:ext cx="10541956" cy="4815068"/>
          </a:xfrm>
        </p:spPr>
        <p:txBody>
          <a:bodyPr>
            <a:normAutofit fontScale="92500" lnSpcReduction="10000"/>
          </a:bodyPr>
          <a:lstStyle/>
          <a:p>
            <a:r>
              <a:rPr lang="cs-CZ" sz="2600" dirty="0"/>
              <a:t>N</a:t>
            </a:r>
            <a:r>
              <a:rPr lang="cs-CZ" sz="2600" dirty="0" smtClean="0"/>
              <a:t>eziskové organizace</a:t>
            </a:r>
          </a:p>
          <a:p>
            <a:pPr lvl="1"/>
            <a:r>
              <a:rPr lang="cs-CZ" dirty="0"/>
              <a:t>M</a:t>
            </a:r>
            <a:r>
              <a:rPr lang="cs-CZ" dirty="0" smtClean="0"/>
              <a:t>ístní </a:t>
            </a:r>
            <a:r>
              <a:rPr lang="cs-CZ" dirty="0"/>
              <a:t>a </a:t>
            </a:r>
            <a:r>
              <a:rPr lang="cs-CZ" dirty="0" smtClean="0"/>
              <a:t>regionální energetické agentury</a:t>
            </a:r>
          </a:p>
          <a:p>
            <a:pPr lvl="1"/>
            <a:r>
              <a:rPr lang="cs-CZ" dirty="0" smtClean="0"/>
              <a:t>Organizace zabývající se životním </a:t>
            </a:r>
            <a:r>
              <a:rPr lang="cs-CZ" dirty="0" smtClean="0"/>
              <a:t>prostředím</a:t>
            </a:r>
            <a:endParaRPr lang="cs-CZ" b="1" dirty="0" smtClean="0"/>
          </a:p>
          <a:p>
            <a:r>
              <a:rPr lang="cs-CZ" sz="2600" dirty="0"/>
              <a:t>P</a:t>
            </a:r>
            <a:r>
              <a:rPr lang="cs-CZ" sz="2600" dirty="0" smtClean="0"/>
              <a:t>ropagace Paktu</a:t>
            </a:r>
          </a:p>
          <a:p>
            <a:r>
              <a:rPr lang="cs-CZ" sz="2600" dirty="0"/>
              <a:t>M</a:t>
            </a:r>
            <a:r>
              <a:rPr lang="cs-CZ" sz="2600" dirty="0" smtClean="0"/>
              <a:t>obilizace </a:t>
            </a:r>
            <a:r>
              <a:rPr lang="cs-CZ" sz="2600" dirty="0"/>
              <a:t>a </a:t>
            </a:r>
            <a:r>
              <a:rPr lang="cs-CZ" sz="2600" dirty="0" smtClean="0"/>
              <a:t>podpora členů/orgánů </a:t>
            </a:r>
            <a:r>
              <a:rPr lang="cs-CZ" sz="2600" dirty="0"/>
              <a:t>místní samosprávy k dosažení cílů </a:t>
            </a:r>
            <a:r>
              <a:rPr lang="cs-CZ" sz="2600" dirty="0" smtClean="0"/>
              <a:t>Paktu</a:t>
            </a:r>
          </a:p>
          <a:p>
            <a:r>
              <a:rPr lang="cs-CZ" sz="2600" dirty="0" smtClean="0"/>
              <a:t>Zavádějí </a:t>
            </a:r>
            <a:r>
              <a:rPr lang="cs-CZ" sz="2600" dirty="0"/>
              <a:t>opatření na svých územích </a:t>
            </a:r>
            <a:endParaRPr lang="cs-CZ" sz="2600" dirty="0" smtClean="0"/>
          </a:p>
          <a:p>
            <a:pPr lvl="1"/>
            <a:r>
              <a:rPr lang="cs-CZ" dirty="0" smtClean="0"/>
              <a:t>Různé odbornosti </a:t>
            </a:r>
            <a:r>
              <a:rPr lang="cs-CZ" dirty="0"/>
              <a:t>(např. energetika, životní prostředí, voda, ovzduší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Různé úrovni </a:t>
            </a:r>
            <a:r>
              <a:rPr lang="cs-CZ" dirty="0"/>
              <a:t>správy (např. na evropské, státní, regionální nebo </a:t>
            </a:r>
            <a:r>
              <a:rPr lang="cs-CZ" dirty="0" smtClean="0"/>
              <a:t>místní)</a:t>
            </a:r>
          </a:p>
          <a:p>
            <a:r>
              <a:rPr lang="cs-CZ" sz="2600" dirty="0"/>
              <a:t>C</a:t>
            </a:r>
            <a:r>
              <a:rPr lang="cs-CZ" sz="2600" dirty="0" smtClean="0"/>
              <a:t>ílem </a:t>
            </a:r>
            <a:r>
              <a:rPr lang="cs-CZ" sz="2600" dirty="0"/>
              <a:t>podporovat iniciativy </a:t>
            </a:r>
            <a:r>
              <a:rPr lang="cs-CZ" sz="2600" dirty="0" smtClean="0"/>
              <a:t>Paktu u signatářů na svém území</a:t>
            </a:r>
          </a:p>
          <a:p>
            <a:r>
              <a:rPr lang="cs-CZ" sz="2600" dirty="0" smtClean="0"/>
              <a:t>Poskytování odborných </a:t>
            </a:r>
            <a:r>
              <a:rPr lang="cs-CZ" sz="2600" dirty="0"/>
              <a:t>znalostí </a:t>
            </a:r>
            <a:r>
              <a:rPr lang="cs-CZ" sz="2600" dirty="0" smtClean="0"/>
              <a:t>(regulačních, právních, finančních)</a:t>
            </a:r>
          </a:p>
          <a:p>
            <a:pPr lvl="1"/>
            <a:r>
              <a:rPr lang="cs-CZ" dirty="0" smtClean="0"/>
              <a:t>poradenství </a:t>
            </a:r>
            <a:r>
              <a:rPr lang="cs-CZ" dirty="0"/>
              <a:t>šité na </a:t>
            </a:r>
            <a:r>
              <a:rPr lang="cs-CZ" dirty="0" smtClean="0"/>
              <a:t>míru, rozpoznání synergií, např. </a:t>
            </a:r>
            <a:r>
              <a:rPr lang="cs-CZ" dirty="0"/>
              <a:t>se stávajícími </a:t>
            </a:r>
            <a:r>
              <a:rPr lang="cs-CZ" dirty="0" smtClean="0"/>
              <a:t>iniciativami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582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000" b="1" dirty="0" smtClean="0">
                <a:solidFill>
                  <a:srgbClr val="CA4F1B"/>
                </a:solidFill>
              </a:rPr>
              <a:t>(SECAP)</a:t>
            </a:r>
            <a:endParaRPr lang="cs-CZ" sz="4000" b="1" dirty="0">
              <a:solidFill>
                <a:srgbClr val="CA4F1B"/>
              </a:solidFill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Akční plán </a:t>
            </a:r>
            <a:r>
              <a:rPr lang="cs-CZ" dirty="0"/>
              <a:t>pro udržitelnou energii a klima</a:t>
            </a:r>
          </a:p>
        </p:txBody>
      </p:sp>
      <p:pic>
        <p:nvPicPr>
          <p:cNvPr id="5" name="Zástupný symbol pro obrázek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4" r="26854"/>
          <a:stretch>
            <a:fillRect/>
          </a:stretch>
        </p:blipFill>
        <p:spPr/>
      </p:pic>
      <p:sp>
        <p:nvSpPr>
          <p:cNvPr id="6" name="Obdélník 5"/>
          <p:cNvSpPr/>
          <p:nvPr/>
        </p:nvSpPr>
        <p:spPr>
          <a:xfrm>
            <a:off x="-1544" y="6200893"/>
            <a:ext cx="5129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chemeClr val="bg1">
                    <a:lumMod val="75000"/>
                  </a:schemeClr>
                </a:solidFill>
              </a:rPr>
              <a:t>Zdroj obrázku</a:t>
            </a:r>
            <a:r>
              <a:rPr lang="cs-CZ" sz="1200" dirty="0" smtClean="0">
                <a:solidFill>
                  <a:schemeClr val="bg1">
                    <a:lumMod val="75000"/>
                  </a:schemeClr>
                </a:solidFill>
              </a:rPr>
              <a:t>: Covenant </a:t>
            </a:r>
            <a:r>
              <a:rPr lang="cs-CZ" sz="1200" dirty="0" err="1" smtClean="0">
                <a:solidFill>
                  <a:schemeClr val="bg1">
                    <a:lumMod val="75000"/>
                  </a:schemeClr>
                </a:solidFill>
              </a:rPr>
              <a:t>of</a:t>
            </a:r>
            <a:r>
              <a:rPr lang="cs-CZ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bg1">
                    <a:lumMod val="75000"/>
                  </a:schemeClr>
                </a:solidFill>
              </a:rPr>
              <a:t>Mayors</a:t>
            </a:r>
            <a:r>
              <a:rPr lang="cs-CZ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bg1">
                    <a:lumMod val="75000"/>
                  </a:schemeClr>
                </a:solidFill>
              </a:rPr>
              <a:t>Europe</a:t>
            </a:r>
            <a:r>
              <a:rPr lang="cs-CZ" sz="1200" dirty="0">
                <a:solidFill>
                  <a:schemeClr val="bg1">
                    <a:lumMod val="75000"/>
                  </a:schemeClr>
                </a:solidFill>
              </a:rPr>
              <a:t>, https://www.facebook.com/eumayors/photos/a.504475986261807/5554709157905106/?</a:t>
            </a:r>
            <a:r>
              <a:rPr lang="cs-CZ" sz="1200" dirty="0" smtClean="0">
                <a:solidFill>
                  <a:schemeClr val="bg1">
                    <a:lumMod val="75000"/>
                  </a:schemeClr>
                </a:solidFill>
              </a:rPr>
              <a:t>type=1&amp;theater 2021</a:t>
            </a:r>
            <a:endParaRPr lang="cs-CZ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2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SECAP (SEAP)</a:t>
            </a:r>
            <a:endParaRPr lang="cs-CZ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849843" y="1271525"/>
            <a:ext cx="10541956" cy="419163"/>
          </a:xfrm>
        </p:spPr>
        <p:txBody>
          <a:bodyPr>
            <a:normAutofit/>
          </a:bodyPr>
          <a:lstStyle/>
          <a:p>
            <a:r>
              <a:rPr lang="en-US" sz="2000" dirty="0"/>
              <a:t>Sustainable Energy </a:t>
            </a:r>
            <a:r>
              <a:rPr lang="cs-CZ" sz="2000" dirty="0" smtClean="0"/>
              <a:t>(</a:t>
            </a:r>
            <a:r>
              <a:rPr lang="en-US" sz="2000" dirty="0" smtClean="0"/>
              <a:t>and Climate</a:t>
            </a:r>
            <a:r>
              <a:rPr lang="cs-CZ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/>
              <a:t>Action Plan</a:t>
            </a:r>
            <a:endParaRPr lang="cs-CZ" sz="20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839788" y="1805650"/>
            <a:ext cx="10541956" cy="4456254"/>
          </a:xfrm>
        </p:spPr>
        <p:txBody>
          <a:bodyPr>
            <a:noAutofit/>
          </a:bodyPr>
          <a:lstStyle/>
          <a:p>
            <a:r>
              <a:rPr lang="cs-CZ" sz="2400" dirty="0"/>
              <a:t>Klíčový </a:t>
            </a:r>
            <a:r>
              <a:rPr lang="cs-CZ" sz="2400" dirty="0" smtClean="0"/>
              <a:t>dokument</a:t>
            </a:r>
            <a:endParaRPr lang="cs-CZ" sz="2400" dirty="0"/>
          </a:p>
          <a:p>
            <a:r>
              <a:rPr lang="cs-CZ" sz="2400" dirty="0"/>
              <a:t>Zajišťuje přijetí společného přístupu k řešení zmírňování dopadu změn klimatu a přizpůsobení se změnám </a:t>
            </a:r>
            <a:r>
              <a:rPr lang="cs-CZ" sz="2400" dirty="0" smtClean="0"/>
              <a:t>klimatu (vč. Energetické chudoby)</a:t>
            </a:r>
          </a:p>
          <a:p>
            <a:r>
              <a:rPr lang="cs-CZ" sz="2400" dirty="0" smtClean="0"/>
              <a:t>Musí být předložen do 2 </a:t>
            </a:r>
            <a:r>
              <a:rPr lang="cs-CZ" sz="2400" dirty="0"/>
              <a:t>let od data rozhodnutí místní </a:t>
            </a:r>
            <a:r>
              <a:rPr lang="cs-CZ" sz="2400" dirty="0" smtClean="0"/>
              <a:t>rady o připojení se k Paktu</a:t>
            </a:r>
          </a:p>
          <a:p>
            <a:r>
              <a:rPr lang="cs-CZ" sz="2400" dirty="0" smtClean="0"/>
              <a:t>Následuje společnou evropskou metodiku</a:t>
            </a:r>
          </a:p>
          <a:p>
            <a:r>
              <a:rPr lang="cs-CZ" sz="2400" dirty="0" smtClean="0"/>
              <a:t>Začátek dlouhodobého procesu snižování emisí a monitorování situace</a:t>
            </a:r>
          </a:p>
          <a:p>
            <a:pPr lvl="1"/>
            <a:r>
              <a:rPr lang="cs-CZ" sz="2000" dirty="0"/>
              <a:t>K</a:t>
            </a:r>
            <a:r>
              <a:rPr lang="cs-CZ" sz="2000" dirty="0" smtClean="0"/>
              <a:t>aždý druhý rok nutné předložit prováděcí zprávu</a:t>
            </a:r>
          </a:p>
          <a:p>
            <a:pPr lvl="1"/>
            <a:r>
              <a:rPr lang="es-ES" sz="2000" dirty="0"/>
              <a:t>Každé </a:t>
            </a:r>
            <a:r>
              <a:rPr lang="cs-CZ" sz="2000" dirty="0"/>
              <a:t>4</a:t>
            </a:r>
            <a:r>
              <a:rPr lang="es-ES" sz="2000" dirty="0" smtClean="0"/>
              <a:t> </a:t>
            </a:r>
            <a:r>
              <a:rPr lang="es-ES" sz="2000" dirty="0"/>
              <a:t>roky se aktualizují emisní inventury</a:t>
            </a:r>
            <a:endParaRPr lang="cs-CZ" sz="2000" dirty="0" smtClean="0"/>
          </a:p>
          <a:p>
            <a:r>
              <a:rPr lang="cs-CZ" sz="2400" dirty="0" smtClean="0"/>
              <a:t>Důležitý k čerpání z některých dotačních </a:t>
            </a:r>
            <a:r>
              <a:rPr lang="cs-CZ" sz="2400" dirty="0"/>
              <a:t>p</a:t>
            </a:r>
            <a:r>
              <a:rPr lang="cs-CZ" sz="2400" dirty="0" smtClean="0"/>
              <a:t>rogramů</a:t>
            </a:r>
          </a:p>
        </p:txBody>
      </p:sp>
    </p:spTree>
    <p:extLst>
      <p:ext uri="{BB962C8B-B14F-4D97-AF65-F5344CB8AC3E}">
        <p14:creationId xmlns:p14="http://schemas.microsoft.com/office/powerpoint/2010/main" val="20627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akčního plánu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1994712"/>
            <a:ext cx="10541956" cy="4244042"/>
          </a:xfrm>
        </p:spPr>
        <p:txBody>
          <a:bodyPr>
            <a:normAutofit/>
          </a:bodyPr>
          <a:lstStyle/>
          <a:p>
            <a:r>
              <a:rPr lang="cs-CZ" sz="2400" dirty="0" smtClean="0"/>
              <a:t>Adaptační strategie </a:t>
            </a:r>
            <a:r>
              <a:rPr lang="cs-CZ" sz="2400" dirty="0" smtClean="0"/>
              <a:t>–mise</a:t>
            </a:r>
            <a:r>
              <a:rPr lang="cs-CZ" sz="2400" dirty="0" smtClean="0"/>
              <a:t>, vize, indikátory </a:t>
            </a:r>
            <a:r>
              <a:rPr lang="cs-CZ" sz="2400" dirty="0" err="1" smtClean="0"/>
              <a:t>mitigace</a:t>
            </a:r>
            <a:r>
              <a:rPr lang="cs-CZ" sz="2400" dirty="0" smtClean="0"/>
              <a:t> a adaptace, pojmenování místních aktérů, </a:t>
            </a:r>
            <a:r>
              <a:rPr lang="cs-CZ" sz="2400" dirty="0" smtClean="0"/>
              <a:t>rozpočet</a:t>
            </a:r>
            <a:endParaRPr lang="cs-CZ" sz="2400" dirty="0" smtClean="0"/>
          </a:p>
          <a:p>
            <a:r>
              <a:rPr lang="cs-CZ" sz="2400" dirty="0" smtClean="0"/>
              <a:t>Bilance </a:t>
            </a:r>
            <a:r>
              <a:rPr lang="cs-CZ" sz="2400" dirty="0"/>
              <a:t>základních </a:t>
            </a:r>
            <a:r>
              <a:rPr lang="cs-CZ" sz="2400" dirty="0" smtClean="0"/>
              <a:t>emisí</a:t>
            </a:r>
          </a:p>
          <a:p>
            <a:r>
              <a:rPr lang="cs-CZ" sz="2400" dirty="0"/>
              <a:t>S</a:t>
            </a:r>
            <a:r>
              <a:rPr lang="cs-CZ" sz="2400" dirty="0" smtClean="0"/>
              <a:t>ledování </a:t>
            </a:r>
            <a:r>
              <a:rPr lang="cs-CZ" sz="2400" dirty="0"/>
              <a:t>opatření ke zmírnění důsledků </a:t>
            </a:r>
          </a:p>
          <a:p>
            <a:r>
              <a:rPr lang="cs-CZ" sz="2400" dirty="0"/>
              <a:t>P</a:t>
            </a:r>
            <a:r>
              <a:rPr lang="cs-CZ" sz="2400" dirty="0" smtClean="0"/>
              <a:t>osouzení </a:t>
            </a:r>
            <a:r>
              <a:rPr lang="cs-CZ" sz="2400" dirty="0"/>
              <a:t>rizik a zranitelnosti spojených se změnou </a:t>
            </a:r>
            <a:r>
              <a:rPr lang="cs-CZ" sz="2400" dirty="0" smtClean="0"/>
              <a:t>klimatu</a:t>
            </a:r>
          </a:p>
          <a:p>
            <a:r>
              <a:rPr lang="cs-CZ" sz="2400" dirty="0" smtClean="0"/>
              <a:t>Akční plán s jednotlivými kroky (adaptačními, </a:t>
            </a:r>
            <a:r>
              <a:rPr lang="cs-CZ" sz="2400" dirty="0" err="1" smtClean="0"/>
              <a:t>mitigačními</a:t>
            </a:r>
            <a:r>
              <a:rPr lang="cs-CZ" sz="2400" dirty="0" smtClean="0"/>
              <a:t>)</a:t>
            </a:r>
          </a:p>
          <a:p>
            <a:endParaRPr lang="cs-CZ" sz="2400" dirty="0"/>
          </a:p>
          <a:p>
            <a:r>
              <a:rPr lang="cs-CZ" sz="2400" dirty="0" smtClean="0"/>
              <a:t>Na zhotovení </a:t>
            </a:r>
            <a:r>
              <a:rPr lang="cs-CZ" sz="2400" dirty="0" err="1" smtClean="0"/>
              <a:t>SECAPu</a:t>
            </a:r>
            <a:r>
              <a:rPr lang="cs-CZ" sz="2400" dirty="0" smtClean="0"/>
              <a:t> se </a:t>
            </a:r>
            <a:r>
              <a:rPr lang="cs-CZ" sz="2400" dirty="0" smtClean="0"/>
              <a:t>dá čerpat </a:t>
            </a:r>
            <a:r>
              <a:rPr lang="cs-CZ" sz="2400" dirty="0" smtClean="0"/>
              <a:t>dotace z NPŽP</a:t>
            </a:r>
          </a:p>
          <a:p>
            <a:r>
              <a:rPr lang="cs-CZ" sz="2400" dirty="0" smtClean="0"/>
              <a:t>Další se očekává </a:t>
            </a:r>
            <a:r>
              <a:rPr lang="cs-CZ" sz="2400" dirty="0" smtClean="0"/>
              <a:t>vždy ve 4Q každého roku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42628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Vlastní 1">
      <a:dk1>
        <a:sysClr val="windowText" lastClr="000000"/>
      </a:dk1>
      <a:lt1>
        <a:sysClr val="window" lastClr="FFFFFF"/>
      </a:lt1>
      <a:dk2>
        <a:srgbClr val="025300"/>
      </a:dk2>
      <a:lt2>
        <a:srgbClr val="E7E6E6"/>
      </a:lt2>
      <a:accent1>
        <a:srgbClr val="CA4F1B"/>
      </a:accent1>
      <a:accent2>
        <a:srgbClr val="F79F27"/>
      </a:accent2>
      <a:accent3>
        <a:srgbClr val="003499"/>
      </a:accent3>
      <a:accent4>
        <a:srgbClr val="025300"/>
      </a:accent4>
      <a:accent5>
        <a:srgbClr val="5B9BD5"/>
      </a:accent5>
      <a:accent6>
        <a:srgbClr val="BF0000"/>
      </a:accent6>
      <a:hlink>
        <a:srgbClr val="003499"/>
      </a:hlink>
      <a:folHlink>
        <a:srgbClr val="BF0000"/>
      </a:folHlink>
    </a:clrScheme>
    <a:fontScheme name="Vlastní 1">
      <a:majorFont>
        <a:latin typeface="Noto Sans"/>
        <a:ea typeface=""/>
        <a:cs typeface=""/>
      </a:majorFont>
      <a:minorFont>
        <a:latin typeface="Noto Sans Light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2178</TotalTime>
  <Words>451</Words>
  <Application>Microsoft Office PowerPoint</Application>
  <PresentationFormat>Širokoúhlá obrazovka</PresentationFormat>
  <Paragraphs>76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Noto Sans</vt:lpstr>
      <vt:lpstr>Noto Sans Light</vt:lpstr>
      <vt:lpstr>Motiv Office</vt:lpstr>
      <vt:lpstr>Pakt starostů a primátorů pro udržitelnou energii a klima</vt:lpstr>
      <vt:lpstr>Pakt starostů a primátorů </vt:lpstr>
      <vt:lpstr>Pakt starostů a primátorů </vt:lpstr>
      <vt:lpstr>Signitáři</vt:lpstr>
      <vt:lpstr>Koordinátoři</vt:lpstr>
      <vt:lpstr>Podpůrné struktury</vt:lpstr>
      <vt:lpstr>Akční plán pro udržitelnou energii a klima</vt:lpstr>
      <vt:lpstr>SECAP (SEAP)</vt:lpstr>
      <vt:lpstr>Obsah akčního plánu</vt:lpstr>
      <vt:lpstr>Zdroje:</vt:lpstr>
      <vt:lpstr>Děkujeme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Anna Kalandrová</dc:creator>
  <cp:lastModifiedBy>Anna Kalandrová</cp:lastModifiedBy>
  <cp:revision>201</cp:revision>
  <cp:lastPrinted>2022-03-09T11:41:19Z</cp:lastPrinted>
  <dcterms:created xsi:type="dcterms:W3CDTF">2021-05-27T10:30:04Z</dcterms:created>
  <dcterms:modified xsi:type="dcterms:W3CDTF">2022-03-09T11:44:56Z</dcterms:modified>
</cp:coreProperties>
</file>